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82" r:id="rId4"/>
    <p:sldId id="346" r:id="rId5"/>
    <p:sldId id="347" r:id="rId6"/>
    <p:sldId id="285" r:id="rId7"/>
    <p:sldId id="286" r:id="rId8"/>
    <p:sldId id="284" r:id="rId9"/>
    <p:sldId id="283" r:id="rId10"/>
    <p:sldId id="291" r:id="rId11"/>
    <p:sldId id="292" r:id="rId12"/>
    <p:sldId id="345" r:id="rId13"/>
    <p:sldId id="288" r:id="rId14"/>
    <p:sldId id="313" r:id="rId15"/>
    <p:sldId id="297" r:id="rId16"/>
    <p:sldId id="293" r:id="rId17"/>
    <p:sldId id="300" r:id="rId18"/>
    <p:sldId id="294" r:id="rId19"/>
    <p:sldId id="348" r:id="rId20"/>
    <p:sldId id="334" r:id="rId21"/>
    <p:sldId id="344" r:id="rId22"/>
    <p:sldId id="34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6E11-48F0-AA45-B3D6-32D77128B6C4}" type="datetimeFigureOut">
              <a:rPr lang="en-US" smtClean="0"/>
              <a:t>6/3/24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62292-09A4-FA41-AC5B-25A4EFF40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9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3A1B06D-D9D9-C8EF-565F-9F6B969FB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09C8F4-357F-FA4E-9D1D-E08E9DAAD79A}" type="slidenum">
              <a:rPr lang="en-US" altLang="en-US" smtClean="0">
                <a:latin typeface="Arial Black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 Black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497E61A-CA8F-B305-D9FC-9111E2F27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A30083-4749-E26B-B46B-20300CC4A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FF8A4A-45DE-6F4B-8EAF-62F637BFB2D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1CC3D-012B-F142-8ECB-9415CBF083F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7664B-65DC-E346-AA94-7202AA3DDF1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4F21AE-361A-0D48-B9E5-81FB9138CCC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FC381-5048-494C-B252-E77BCEB15D6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B5584EEE-F017-60CD-6F1E-ED294E94E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37DD3C-6F0C-644E-90E1-0A7F07D9915B}" type="slidenum">
              <a:rPr lang="en-US" altLang="en-US" smtClean="0">
                <a:latin typeface="Arial Black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 Black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1CDB45C-E200-F5AB-73EF-FB8BDB4D3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02CBFF5-D030-72C9-98FC-35B259AA5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05BEB8A9-F899-4748-87CE-014EE447A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1EE40F-3F1C-DC46-91D4-F081BDDCE2B5}" type="slidenum">
              <a:rPr lang="en-US" altLang="en-US" smtClean="0">
                <a:latin typeface="Arial Black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 Black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9929496-4A58-B008-395B-D83D9FBD1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552FDA7-769C-A7B3-73B8-4DF47B124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05BEB8A9-F899-4748-87CE-014EE447A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1EE40F-3F1C-DC46-91D4-F081BDDCE2B5}" type="slidenum">
              <a:rPr lang="en-US" altLang="en-US" smtClean="0">
                <a:latin typeface="Arial Black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 Black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9929496-4A58-B008-395B-D83D9FBD1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552FDA7-769C-A7B3-73B8-4DF47B124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3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6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1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6832-9FE8-4E4A-9C01-40E55DB04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6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6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0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9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6382-7669-0C4C-81CE-519274FCB43A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1787-3AFB-1445-B571-F47DFE12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0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7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ounded Rectangle 1">
            <a:extLst>
              <a:ext uri="{FF2B5EF4-FFF2-40B4-BE49-F238E27FC236}">
                <a16:creationId xmlns:a16="http://schemas.microsoft.com/office/drawing/2014/main" id="{EDE66F30-5E8C-77AD-0501-C2B64004F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04813"/>
            <a:ext cx="7707313" cy="1439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 Black" panose="020B0604020202020204" pitchFamily="34" charset="0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64FFDA37-5652-5540-EA95-D0211CD51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836613"/>
            <a:ext cx="7408863" cy="2432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 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</a:rPr>
              <a:t>Maths of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</a:rPr>
              <a:t>Celtic and African art</a:t>
            </a:r>
          </a:p>
          <a:p>
            <a:pPr algn="ctr" eaLnBrk="1" hangingPunct="1">
              <a:defRPr/>
            </a:pPr>
            <a:endParaRPr lang="en-GB" sz="2800" dirty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>
              <a:defRPr/>
            </a:pPr>
            <a:endParaRPr lang="en-GB" sz="2800" dirty="0">
              <a:solidFill>
                <a:schemeClr val="accent2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>
              <a:defRPr/>
            </a:pPr>
            <a:endParaRPr lang="en-GB" sz="2800" dirty="0">
              <a:solidFill>
                <a:schemeClr val="accent2"/>
              </a:solidFill>
              <a:latin typeface="Comic Sans MS" charset="0"/>
              <a:ea typeface="ＭＳ Ｐゴシック" charset="0"/>
            </a:endParaRPr>
          </a:p>
          <a:p>
            <a:pPr algn="ctr" eaLnBrk="1" hangingPunct="1">
              <a:defRPr/>
            </a:pPr>
            <a:r>
              <a:rPr lang="en-GB" sz="2800" dirty="0">
                <a:solidFill>
                  <a:schemeClr val="accent2"/>
                </a:solidFill>
                <a:latin typeface="+mj-lt"/>
                <a:ea typeface="ＭＳ Ｐゴシック" charset="0"/>
              </a:rPr>
              <a:t>Chris Budd OBE</a:t>
            </a:r>
          </a:p>
        </p:txBody>
      </p:sp>
      <p:pic>
        <p:nvPicPr>
          <p:cNvPr id="15363" name="Picture 5" descr="UofBlogo">
            <a:extLst>
              <a:ext uri="{FF2B5EF4-FFF2-40B4-BE49-F238E27FC236}">
                <a16:creationId xmlns:a16="http://schemas.microsoft.com/office/drawing/2014/main" id="{6939B8F3-C824-E329-BA72-30B5DADE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724400"/>
            <a:ext cx="43132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elticknot3">
            <a:extLst>
              <a:ext uri="{FF2B5EF4-FFF2-40B4-BE49-F238E27FC236}">
                <a16:creationId xmlns:a16="http://schemas.microsoft.com/office/drawing/2014/main" id="{80CFA184-B544-42A9-ADC6-1FD6030D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2330"/>
            <a:ext cx="19177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amuchma_16_1">
            <a:extLst>
              <a:ext uri="{FF2B5EF4-FFF2-40B4-BE49-F238E27FC236}">
                <a16:creationId xmlns:a16="http://schemas.microsoft.com/office/drawing/2014/main" id="{8FA302D8-E1E8-30F2-3C4B-942BA164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67" y="2428875"/>
            <a:ext cx="29067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 descr="ri_logo.gif">
            <a:extLst>
              <a:ext uri="{FF2B5EF4-FFF2-40B4-BE49-F238E27FC236}">
                <a16:creationId xmlns:a16="http://schemas.microsoft.com/office/drawing/2014/main" id="{B0EDC3DA-6100-9BBF-3830-2131AB407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248" y="1074487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pPr marL="457200" lvl="0" indent="-457200">
              <a:buFont typeface="Arial"/>
              <a:buChar char="•"/>
            </a:pPr>
            <a:r>
              <a:rPr lang="en-GB" sz="3200" dirty="0"/>
              <a:t>Do lots of experiments</a:t>
            </a:r>
          </a:p>
          <a:p>
            <a:pPr lvl="0"/>
            <a:endParaRPr lang="en-GB" sz="3200" dirty="0"/>
          </a:p>
          <a:p>
            <a:pPr marL="457200" lvl="0" indent="-457200">
              <a:buFont typeface="Arial"/>
              <a:buChar char="•"/>
            </a:pPr>
            <a:r>
              <a:rPr lang="en-GB" sz="3200" dirty="0"/>
              <a:t>Look for patterns</a:t>
            </a:r>
          </a:p>
          <a:p>
            <a:pPr marL="457200" lvl="0" indent="-457200">
              <a:buFont typeface="Arial"/>
              <a:buChar char="•"/>
            </a:pPr>
            <a:endParaRPr lang="en-GB" sz="3200" dirty="0"/>
          </a:p>
          <a:p>
            <a:pPr marL="457200" lvl="0" indent="-457200">
              <a:buFont typeface="Arial"/>
              <a:buChar char="•"/>
            </a:pPr>
            <a:r>
              <a:rPr lang="en-GB" sz="3200" dirty="0"/>
              <a:t>Make a hypothesis</a:t>
            </a:r>
          </a:p>
          <a:p>
            <a:pPr marL="457200" lvl="0" indent="-457200">
              <a:buFont typeface="Arial"/>
              <a:buChar char="•"/>
            </a:pPr>
            <a:endParaRPr lang="en-GB" sz="3200" dirty="0"/>
          </a:p>
          <a:p>
            <a:pPr marL="457200" lvl="0" indent="-457200">
              <a:buFont typeface="Arial"/>
              <a:buChar char="•"/>
            </a:pPr>
            <a:r>
              <a:rPr lang="en-GB" sz="3200" dirty="0"/>
              <a:t>Check your hypothesis with other examples</a:t>
            </a:r>
          </a:p>
          <a:p>
            <a:pPr marL="457200" lvl="0" indent="-457200">
              <a:buFont typeface="Arial"/>
              <a:buChar char="•"/>
            </a:pPr>
            <a:endParaRPr lang="en-GB" sz="3200" dirty="0"/>
          </a:p>
          <a:p>
            <a:pPr marL="457200" lvl="0" indent="-457200">
              <a:buFont typeface="Arial"/>
              <a:buChar char="•"/>
            </a:pPr>
            <a:r>
              <a:rPr lang="en-GB" sz="3200" dirty="0"/>
              <a:t>Prove your result using </a:t>
            </a:r>
            <a:r>
              <a:rPr lang="en-GB" sz="3200" dirty="0">
                <a:solidFill>
                  <a:srgbClr val="4F81BD"/>
                </a:solidFill>
              </a:rPr>
              <a:t>mathematical reasoning</a:t>
            </a:r>
          </a:p>
          <a:p>
            <a:r>
              <a:rPr lang="en-GB" sz="3200" dirty="0"/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1754" y="341882"/>
            <a:ext cx="7245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B1FC1"/>
                </a:solidFill>
              </a:rPr>
              <a:t>             The mathematical method</a:t>
            </a:r>
          </a:p>
        </p:txBody>
      </p:sp>
      <p:pic>
        <p:nvPicPr>
          <p:cNvPr id="5" name="Picture 4" descr="252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30" y="1442297"/>
            <a:ext cx="3635619" cy="2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2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8650" y="459863"/>
            <a:ext cx="78867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Number of strings =   gcd(m,n)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0650" y="1800911"/>
            <a:ext cx="5642666" cy="408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7764">
              <a:spcAft>
                <a:spcPts val="600"/>
              </a:spcAft>
            </a:pPr>
            <a:r>
              <a:rPr lang="en-US" sz="243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gcd</a:t>
            </a:r>
            <a:r>
              <a:rPr lang="en-US" sz="24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(5,4) = 1          </a:t>
            </a:r>
          </a:p>
          <a:p>
            <a:pPr defTabSz="397764">
              <a:spcAft>
                <a:spcPts val="600"/>
              </a:spcAft>
            </a:pPr>
            <a:endParaRPr lang="en-US" sz="243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97764">
              <a:spcAft>
                <a:spcPts val="600"/>
              </a:spcAft>
            </a:pPr>
            <a:r>
              <a:rPr lang="en-US" sz="243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gcd</a:t>
            </a:r>
            <a:r>
              <a:rPr lang="en-US" sz="24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(7,8) = 1</a:t>
            </a:r>
          </a:p>
          <a:p>
            <a:pPr defTabSz="397764">
              <a:spcAft>
                <a:spcPts val="600"/>
              </a:spcAft>
            </a:pPr>
            <a:endParaRPr lang="en-US" sz="243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97764">
              <a:spcAft>
                <a:spcPts val="600"/>
              </a:spcAft>
            </a:pPr>
            <a:r>
              <a:rPr lang="en-US" sz="243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gcd</a:t>
            </a:r>
            <a:r>
              <a:rPr lang="en-US" sz="24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(2,2) = 2          </a:t>
            </a:r>
          </a:p>
          <a:p>
            <a:pPr defTabSz="397764">
              <a:spcAft>
                <a:spcPts val="600"/>
              </a:spcAft>
            </a:pPr>
            <a:endParaRPr lang="en-US" sz="243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97764">
              <a:spcAft>
                <a:spcPts val="600"/>
              </a:spcAft>
            </a:pPr>
            <a:r>
              <a:rPr lang="en-US" sz="243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gcd</a:t>
            </a:r>
            <a:r>
              <a:rPr lang="en-US" sz="24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(4,8) = 4</a:t>
            </a:r>
          </a:p>
          <a:p>
            <a:pPr defTabSz="397764">
              <a:spcAft>
                <a:spcPts val="600"/>
              </a:spcAft>
            </a:pPr>
            <a:endParaRPr lang="en-US" sz="243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97764">
              <a:spcAft>
                <a:spcPts val="600"/>
              </a:spcAft>
            </a:pPr>
            <a:r>
              <a:rPr lang="en-US" sz="243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gcd</a:t>
            </a:r>
            <a:r>
              <a:rPr lang="en-US" sz="24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(3,3) = 3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892925" y="5696636"/>
            <a:ext cx="735814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7764">
              <a:spcAft>
                <a:spcPts val="600"/>
              </a:spcAft>
            </a:pPr>
            <a:r>
              <a:rPr lang="en-US" sz="2436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Prove using a geometrical version of Euclid’s algorithm</a:t>
            </a:r>
            <a:endParaRPr lang="en-US" sz="2800">
              <a:solidFill>
                <a:srgbClr val="3366FF"/>
              </a:solidFill>
            </a:endParaRPr>
          </a:p>
        </p:txBody>
      </p:sp>
      <p:pic>
        <p:nvPicPr>
          <p:cNvPr id="2" name="Picture 1" descr="celtic-knot-drawings-1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83" y="1885685"/>
            <a:ext cx="3892267" cy="34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946" name="Rectangle 3994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TextBox 2">
            <a:extLst>
              <a:ext uri="{FF2B5EF4-FFF2-40B4-BE49-F238E27FC236}">
                <a16:creationId xmlns:a16="http://schemas.microsoft.com/office/drawing/2014/main" id="{B7C43164-B856-70E2-1E93-93DEE3CF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52" y="350196"/>
            <a:ext cx="3485178" cy="1624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500" dirty="0">
                <a:latin typeface="+mj-lt"/>
                <a:ea typeface="+mj-ea"/>
                <a:cs typeface="+mj-cs"/>
              </a:rPr>
              <a:t>          </a:t>
            </a:r>
            <a:r>
              <a:rPr lang="en-US" altLang="en-US" sz="35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gcd</a:t>
            </a:r>
            <a:r>
              <a:rPr lang="en-US" altLang="en-US" sz="35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en-US" sz="35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m,n</a:t>
            </a:r>
            <a:r>
              <a:rPr lang="en-US" altLang="en-US" sz="35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9938" name="TextBox 3">
            <a:extLst>
              <a:ext uri="{FF2B5EF4-FFF2-40B4-BE49-F238E27FC236}">
                <a16:creationId xmlns:a16="http://schemas.microsoft.com/office/drawing/2014/main" id="{DCA07E4E-450C-79E5-E58B-E2D0DC41B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51" y="2743200"/>
            <a:ext cx="3485179" cy="3613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ea typeface="+mn-ea"/>
                <a:cs typeface="+mn-cs"/>
              </a:rPr>
              <a:t>(2,3)    =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ea typeface="+mn-ea"/>
                <a:cs typeface="+mn-cs"/>
              </a:rPr>
              <a:t>(4,7)    =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ea typeface="+mn-ea"/>
                <a:cs typeface="+mn-cs"/>
              </a:rPr>
              <a:t>(4,12)  =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ea typeface="+mn-ea"/>
                <a:cs typeface="+mn-cs"/>
              </a:rPr>
              <a:t>(27, 99) = </a:t>
            </a:r>
          </a:p>
        </p:txBody>
      </p:sp>
      <p:pic>
        <p:nvPicPr>
          <p:cNvPr id="39940" name="Picture 39939" descr="Metal tic-tac-toe game pieces">
            <a:extLst>
              <a:ext uri="{FF2B5EF4-FFF2-40B4-BE49-F238E27FC236}">
                <a16:creationId xmlns:a16="http://schemas.microsoft.com/office/drawing/2014/main" id="{3F647663-FA7A-C2CB-81F5-10001BD9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4" r="31740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8496" y="323519"/>
            <a:ext cx="3242924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1969" y="806364"/>
            <a:ext cx="2515977" cy="2847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All knots with up to seven crossings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8" y="1864954"/>
            <a:ext cx="4203477" cy="311057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23834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pplication&#10;&#10;Description automatically generated">
            <a:extLst>
              <a:ext uri="{FF2B5EF4-FFF2-40B4-BE49-F238E27FC236}">
                <a16:creationId xmlns:a16="http://schemas.microsoft.com/office/drawing/2014/main" id="{2E8046BE-5A19-AB44-81A4-A408954C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27" y="457200"/>
            <a:ext cx="426414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Islamic Art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9236" y="-55458"/>
            <a:ext cx="3865526" cy="8495662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07742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-1500"/>
            <a:ext cx="9143999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476" y="-1500"/>
            <a:ext cx="6089949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954" y="-3000"/>
            <a:ext cx="9150948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8902" y="0"/>
            <a:ext cx="8788573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6979" y="561203"/>
            <a:ext cx="7449518" cy="116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Plaited Mat Sona Art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2888341"/>
            <a:ext cx="9152864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4" y="2133758"/>
            <a:ext cx="3235692" cy="3235692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043" y="2385268"/>
            <a:ext cx="3364661" cy="2732512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96661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36" y="457200"/>
            <a:ext cx="8312727" cy="59436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71371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884" y="643467"/>
            <a:ext cx="7426231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369565" y="1229130"/>
            <a:ext cx="6406726" cy="4399740"/>
          </a:xfrm>
          <a:custGeom>
            <a:avLst/>
            <a:gdLst>
              <a:gd name="connsiteX0" fmla="*/ 0 w 6406726"/>
              <a:gd name="connsiteY0" fmla="*/ 0 h 4399740"/>
              <a:gd name="connsiteX1" fmla="*/ 576605 w 6406726"/>
              <a:gd name="connsiteY1" fmla="*/ 0 h 4399740"/>
              <a:gd name="connsiteX2" fmla="*/ 1025076 w 6406726"/>
              <a:gd name="connsiteY2" fmla="*/ 0 h 4399740"/>
              <a:gd name="connsiteX3" fmla="*/ 1793883 w 6406726"/>
              <a:gd name="connsiteY3" fmla="*/ 0 h 4399740"/>
              <a:gd name="connsiteX4" fmla="*/ 2370489 w 6406726"/>
              <a:gd name="connsiteY4" fmla="*/ 0 h 4399740"/>
              <a:gd name="connsiteX5" fmla="*/ 2947094 w 6406726"/>
              <a:gd name="connsiteY5" fmla="*/ 0 h 4399740"/>
              <a:gd name="connsiteX6" fmla="*/ 3715901 w 6406726"/>
              <a:gd name="connsiteY6" fmla="*/ 0 h 4399740"/>
              <a:gd name="connsiteX7" fmla="*/ 4228439 w 6406726"/>
              <a:gd name="connsiteY7" fmla="*/ 0 h 4399740"/>
              <a:gd name="connsiteX8" fmla="*/ 4997246 w 6406726"/>
              <a:gd name="connsiteY8" fmla="*/ 0 h 4399740"/>
              <a:gd name="connsiteX9" fmla="*/ 5766053 w 6406726"/>
              <a:gd name="connsiteY9" fmla="*/ 0 h 4399740"/>
              <a:gd name="connsiteX10" fmla="*/ 6406726 w 6406726"/>
              <a:gd name="connsiteY10" fmla="*/ 0 h 4399740"/>
              <a:gd name="connsiteX11" fmla="*/ 6406726 w 6406726"/>
              <a:gd name="connsiteY11" fmla="*/ 716529 h 4399740"/>
              <a:gd name="connsiteX12" fmla="*/ 6406726 w 6406726"/>
              <a:gd name="connsiteY12" fmla="*/ 1389061 h 4399740"/>
              <a:gd name="connsiteX13" fmla="*/ 6406726 w 6406726"/>
              <a:gd name="connsiteY13" fmla="*/ 1885603 h 4399740"/>
              <a:gd name="connsiteX14" fmla="*/ 6406726 w 6406726"/>
              <a:gd name="connsiteY14" fmla="*/ 2514137 h 4399740"/>
              <a:gd name="connsiteX15" fmla="*/ 6406726 w 6406726"/>
              <a:gd name="connsiteY15" fmla="*/ 3142671 h 4399740"/>
              <a:gd name="connsiteX16" fmla="*/ 6406726 w 6406726"/>
              <a:gd name="connsiteY16" fmla="*/ 3771206 h 4399740"/>
              <a:gd name="connsiteX17" fmla="*/ 6406726 w 6406726"/>
              <a:gd name="connsiteY17" fmla="*/ 4399740 h 4399740"/>
              <a:gd name="connsiteX18" fmla="*/ 5701986 w 6406726"/>
              <a:gd name="connsiteY18" fmla="*/ 4399740 h 4399740"/>
              <a:gd name="connsiteX19" fmla="*/ 5253515 w 6406726"/>
              <a:gd name="connsiteY19" fmla="*/ 4399740 h 4399740"/>
              <a:gd name="connsiteX20" fmla="*/ 4740977 w 6406726"/>
              <a:gd name="connsiteY20" fmla="*/ 4399740 h 4399740"/>
              <a:gd name="connsiteX21" fmla="*/ 3972170 w 6406726"/>
              <a:gd name="connsiteY21" fmla="*/ 4399740 h 4399740"/>
              <a:gd name="connsiteX22" fmla="*/ 3331498 w 6406726"/>
              <a:gd name="connsiteY22" fmla="*/ 4399740 h 4399740"/>
              <a:gd name="connsiteX23" fmla="*/ 2818959 w 6406726"/>
              <a:gd name="connsiteY23" fmla="*/ 4399740 h 4399740"/>
              <a:gd name="connsiteX24" fmla="*/ 2178287 w 6406726"/>
              <a:gd name="connsiteY24" fmla="*/ 4399740 h 4399740"/>
              <a:gd name="connsiteX25" fmla="*/ 1729816 w 6406726"/>
              <a:gd name="connsiteY25" fmla="*/ 4399740 h 4399740"/>
              <a:gd name="connsiteX26" fmla="*/ 1281345 w 6406726"/>
              <a:gd name="connsiteY26" fmla="*/ 4399740 h 4399740"/>
              <a:gd name="connsiteX27" fmla="*/ 640673 w 6406726"/>
              <a:gd name="connsiteY27" fmla="*/ 4399740 h 4399740"/>
              <a:gd name="connsiteX28" fmla="*/ 0 w 6406726"/>
              <a:gd name="connsiteY28" fmla="*/ 4399740 h 4399740"/>
              <a:gd name="connsiteX29" fmla="*/ 0 w 6406726"/>
              <a:gd name="connsiteY29" fmla="*/ 3727208 h 4399740"/>
              <a:gd name="connsiteX30" fmla="*/ 0 w 6406726"/>
              <a:gd name="connsiteY30" fmla="*/ 3142671 h 4399740"/>
              <a:gd name="connsiteX31" fmla="*/ 0 w 6406726"/>
              <a:gd name="connsiteY31" fmla="*/ 2646129 h 4399740"/>
              <a:gd name="connsiteX32" fmla="*/ 0 w 6406726"/>
              <a:gd name="connsiteY32" fmla="*/ 1973598 h 4399740"/>
              <a:gd name="connsiteX33" fmla="*/ 0 w 6406726"/>
              <a:gd name="connsiteY33" fmla="*/ 1433058 h 4399740"/>
              <a:gd name="connsiteX34" fmla="*/ 0 w 6406726"/>
              <a:gd name="connsiteY34" fmla="*/ 760526 h 4399740"/>
              <a:gd name="connsiteX35" fmla="*/ 0 w 6406726"/>
              <a:gd name="connsiteY35" fmla="*/ 0 h 439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06726" h="4399740" extrusionOk="0">
                <a:moveTo>
                  <a:pt x="0" y="0"/>
                </a:moveTo>
                <a:cubicBezTo>
                  <a:pt x="141194" y="21513"/>
                  <a:pt x="383027" y="-11109"/>
                  <a:pt x="576605" y="0"/>
                </a:cubicBezTo>
                <a:cubicBezTo>
                  <a:pt x="770183" y="11109"/>
                  <a:pt x="903067" y="-4607"/>
                  <a:pt x="1025076" y="0"/>
                </a:cubicBezTo>
                <a:cubicBezTo>
                  <a:pt x="1147085" y="4607"/>
                  <a:pt x="1577268" y="24030"/>
                  <a:pt x="1793883" y="0"/>
                </a:cubicBezTo>
                <a:cubicBezTo>
                  <a:pt x="2010498" y="-24030"/>
                  <a:pt x="2180930" y="-6228"/>
                  <a:pt x="2370489" y="0"/>
                </a:cubicBezTo>
                <a:cubicBezTo>
                  <a:pt x="2560048" y="6228"/>
                  <a:pt x="2747632" y="-3738"/>
                  <a:pt x="2947094" y="0"/>
                </a:cubicBezTo>
                <a:cubicBezTo>
                  <a:pt x="3146557" y="3738"/>
                  <a:pt x="3520528" y="-23425"/>
                  <a:pt x="3715901" y="0"/>
                </a:cubicBezTo>
                <a:cubicBezTo>
                  <a:pt x="3911274" y="23425"/>
                  <a:pt x="4080127" y="-990"/>
                  <a:pt x="4228439" y="0"/>
                </a:cubicBezTo>
                <a:cubicBezTo>
                  <a:pt x="4376751" y="990"/>
                  <a:pt x="4615356" y="29532"/>
                  <a:pt x="4997246" y="0"/>
                </a:cubicBezTo>
                <a:cubicBezTo>
                  <a:pt x="5379136" y="-29532"/>
                  <a:pt x="5569595" y="-35644"/>
                  <a:pt x="5766053" y="0"/>
                </a:cubicBezTo>
                <a:cubicBezTo>
                  <a:pt x="5962511" y="35644"/>
                  <a:pt x="6236671" y="22205"/>
                  <a:pt x="6406726" y="0"/>
                </a:cubicBezTo>
                <a:cubicBezTo>
                  <a:pt x="6390594" y="172613"/>
                  <a:pt x="6433950" y="555832"/>
                  <a:pt x="6406726" y="716529"/>
                </a:cubicBezTo>
                <a:cubicBezTo>
                  <a:pt x="6379502" y="877226"/>
                  <a:pt x="6435232" y="1239459"/>
                  <a:pt x="6406726" y="1389061"/>
                </a:cubicBezTo>
                <a:cubicBezTo>
                  <a:pt x="6378220" y="1538663"/>
                  <a:pt x="6423619" y="1640761"/>
                  <a:pt x="6406726" y="1885603"/>
                </a:cubicBezTo>
                <a:cubicBezTo>
                  <a:pt x="6389833" y="2130445"/>
                  <a:pt x="6424160" y="2353721"/>
                  <a:pt x="6406726" y="2514137"/>
                </a:cubicBezTo>
                <a:cubicBezTo>
                  <a:pt x="6389292" y="2674553"/>
                  <a:pt x="6386288" y="2975396"/>
                  <a:pt x="6406726" y="3142671"/>
                </a:cubicBezTo>
                <a:cubicBezTo>
                  <a:pt x="6427164" y="3309946"/>
                  <a:pt x="6419759" y="3530130"/>
                  <a:pt x="6406726" y="3771206"/>
                </a:cubicBezTo>
                <a:cubicBezTo>
                  <a:pt x="6393693" y="4012283"/>
                  <a:pt x="6425179" y="4220129"/>
                  <a:pt x="6406726" y="4399740"/>
                </a:cubicBezTo>
                <a:cubicBezTo>
                  <a:pt x="6056208" y="4387678"/>
                  <a:pt x="5903897" y="4432141"/>
                  <a:pt x="5701986" y="4399740"/>
                </a:cubicBezTo>
                <a:cubicBezTo>
                  <a:pt x="5500075" y="4367339"/>
                  <a:pt x="5439933" y="4406322"/>
                  <a:pt x="5253515" y="4399740"/>
                </a:cubicBezTo>
                <a:cubicBezTo>
                  <a:pt x="5067097" y="4393158"/>
                  <a:pt x="4908827" y="4407035"/>
                  <a:pt x="4740977" y="4399740"/>
                </a:cubicBezTo>
                <a:cubicBezTo>
                  <a:pt x="4573127" y="4392445"/>
                  <a:pt x="4141386" y="4363958"/>
                  <a:pt x="3972170" y="4399740"/>
                </a:cubicBezTo>
                <a:cubicBezTo>
                  <a:pt x="3802954" y="4435522"/>
                  <a:pt x="3521147" y="4368291"/>
                  <a:pt x="3331498" y="4399740"/>
                </a:cubicBezTo>
                <a:cubicBezTo>
                  <a:pt x="3141849" y="4431189"/>
                  <a:pt x="2943739" y="4394347"/>
                  <a:pt x="2818959" y="4399740"/>
                </a:cubicBezTo>
                <a:cubicBezTo>
                  <a:pt x="2694179" y="4405133"/>
                  <a:pt x="2468321" y="4414535"/>
                  <a:pt x="2178287" y="4399740"/>
                </a:cubicBezTo>
                <a:cubicBezTo>
                  <a:pt x="1888253" y="4384945"/>
                  <a:pt x="1844462" y="4411294"/>
                  <a:pt x="1729816" y="4399740"/>
                </a:cubicBezTo>
                <a:cubicBezTo>
                  <a:pt x="1615170" y="4388186"/>
                  <a:pt x="1475840" y="4413963"/>
                  <a:pt x="1281345" y="4399740"/>
                </a:cubicBezTo>
                <a:cubicBezTo>
                  <a:pt x="1086850" y="4385517"/>
                  <a:pt x="931102" y="4394145"/>
                  <a:pt x="640673" y="4399740"/>
                </a:cubicBezTo>
                <a:cubicBezTo>
                  <a:pt x="350244" y="4405335"/>
                  <a:pt x="289293" y="4399885"/>
                  <a:pt x="0" y="4399740"/>
                </a:cubicBezTo>
                <a:cubicBezTo>
                  <a:pt x="18629" y="4123614"/>
                  <a:pt x="-14500" y="3962937"/>
                  <a:pt x="0" y="3727208"/>
                </a:cubicBezTo>
                <a:cubicBezTo>
                  <a:pt x="14500" y="3491479"/>
                  <a:pt x="12675" y="3371332"/>
                  <a:pt x="0" y="3142671"/>
                </a:cubicBezTo>
                <a:cubicBezTo>
                  <a:pt x="-12675" y="2914010"/>
                  <a:pt x="-15971" y="2789576"/>
                  <a:pt x="0" y="2646129"/>
                </a:cubicBezTo>
                <a:cubicBezTo>
                  <a:pt x="15971" y="2502682"/>
                  <a:pt x="-33545" y="2236240"/>
                  <a:pt x="0" y="1973598"/>
                </a:cubicBezTo>
                <a:cubicBezTo>
                  <a:pt x="33545" y="1710956"/>
                  <a:pt x="5333" y="1666695"/>
                  <a:pt x="0" y="1433058"/>
                </a:cubicBezTo>
                <a:cubicBezTo>
                  <a:pt x="-5333" y="1199421"/>
                  <a:pt x="32737" y="1014553"/>
                  <a:pt x="0" y="760526"/>
                </a:cubicBezTo>
                <a:cubicBezTo>
                  <a:pt x="-32737" y="506499"/>
                  <a:pt x="-30388" y="364240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21" y="1725537"/>
            <a:ext cx="2443447" cy="19401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92" y="1901547"/>
            <a:ext cx="2325329" cy="1500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3775" y="4115542"/>
            <a:ext cx="1917703" cy="406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9232">
              <a:spcAft>
                <a:spcPts val="486"/>
              </a:spcAft>
            </a:pPr>
            <a:r>
              <a:rPr lang="en-US" sz="1588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en-US" sz="2041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(3,4)</a:t>
            </a:r>
            <a:endParaRPr lang="en-US" sz="360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1583" y="4115542"/>
            <a:ext cx="1306261" cy="406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9232">
              <a:spcAft>
                <a:spcPts val="486"/>
              </a:spcAft>
            </a:pPr>
            <a:r>
              <a:rPr lang="en-US" sz="1588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2041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(2,4)</a:t>
            </a:r>
            <a:endParaRPr lang="en-US" sz="360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2416" y="4680617"/>
            <a:ext cx="6174598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9232">
              <a:spcAft>
                <a:spcPts val="486"/>
              </a:spcAft>
            </a:pPr>
            <a:r>
              <a:rPr lang="en-US" sz="102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588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68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Number of loops is   </a:t>
            </a:r>
            <a:r>
              <a:rPr lang="en-US" sz="2268" kern="1200" err="1">
                <a:solidFill>
                  <a:srgbClr val="0045D8"/>
                </a:solidFill>
                <a:latin typeface="+mn-lt"/>
                <a:ea typeface="+mn-ea"/>
                <a:cs typeface="+mn-cs"/>
              </a:rPr>
              <a:t>gcd</a:t>
            </a:r>
            <a:r>
              <a:rPr lang="en-US" sz="2268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268" kern="1200" err="1">
                <a:solidFill>
                  <a:srgbClr val="0045D8"/>
                </a:solidFill>
                <a:latin typeface="+mn-lt"/>
                <a:ea typeface="+mn-ea"/>
                <a:cs typeface="+mn-cs"/>
              </a:rPr>
              <a:t>m,n</a:t>
            </a:r>
            <a:r>
              <a:rPr lang="en-US" sz="2268" kern="1200">
                <a:solidFill>
                  <a:srgbClr val="0045D8"/>
                </a:solidFill>
                <a:latin typeface="+mn-lt"/>
                <a:ea typeface="+mn-ea"/>
                <a:cs typeface="+mn-cs"/>
              </a:rPr>
              <a:t>)   as before</a:t>
            </a:r>
            <a:endParaRPr lang="en-US" sz="400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0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917044" y="253972"/>
                  <a:pt x="7878280" y="382927"/>
                  <a:pt x="7886700" y="622851"/>
                </a:cubicBezTo>
                <a:cubicBezTo>
                  <a:pt x="7895120" y="862775"/>
                  <a:pt x="7898095" y="881954"/>
                  <a:pt x="7886700" y="1137380"/>
                </a:cubicBezTo>
                <a:cubicBezTo>
                  <a:pt x="7875305" y="1392806"/>
                  <a:pt x="7859449" y="1500954"/>
                  <a:pt x="7886700" y="1814391"/>
                </a:cubicBezTo>
                <a:cubicBezTo>
                  <a:pt x="7913951" y="2127828"/>
                  <a:pt x="7899710" y="2276490"/>
                  <a:pt x="7886700" y="2491403"/>
                </a:cubicBezTo>
                <a:cubicBezTo>
                  <a:pt x="7873690" y="2706316"/>
                  <a:pt x="7899048" y="2943627"/>
                  <a:pt x="7886700" y="3168415"/>
                </a:cubicBezTo>
                <a:cubicBezTo>
                  <a:pt x="7874352" y="3393203"/>
                  <a:pt x="7895759" y="3539359"/>
                  <a:pt x="7886700" y="3899588"/>
                </a:cubicBezTo>
                <a:cubicBezTo>
                  <a:pt x="7877641" y="4259817"/>
                  <a:pt x="7907485" y="4437980"/>
                  <a:pt x="7886700" y="4630760"/>
                </a:cubicBezTo>
                <a:cubicBezTo>
                  <a:pt x="7865915" y="4823540"/>
                  <a:pt x="7871525" y="5198637"/>
                  <a:pt x="7886700" y="5416094"/>
                </a:cubicBezTo>
                <a:cubicBezTo>
                  <a:pt x="7691680" y="5431844"/>
                  <a:pt x="7601555" y="5415681"/>
                  <a:pt x="7466076" y="5416094"/>
                </a:cubicBezTo>
                <a:cubicBezTo>
                  <a:pt x="7330597" y="5416507"/>
                  <a:pt x="6831360" y="5424066"/>
                  <a:pt x="6651117" y="5416094"/>
                </a:cubicBezTo>
                <a:cubicBezTo>
                  <a:pt x="6470874" y="5408122"/>
                  <a:pt x="6162822" y="5448218"/>
                  <a:pt x="5993892" y="5416094"/>
                </a:cubicBezTo>
                <a:cubicBezTo>
                  <a:pt x="5824963" y="5383970"/>
                  <a:pt x="5688089" y="5423575"/>
                  <a:pt x="5494401" y="5416094"/>
                </a:cubicBezTo>
                <a:cubicBezTo>
                  <a:pt x="5300713" y="5408613"/>
                  <a:pt x="5038344" y="5439836"/>
                  <a:pt x="4837176" y="5416094"/>
                </a:cubicBezTo>
                <a:cubicBezTo>
                  <a:pt x="4636008" y="5392352"/>
                  <a:pt x="4547230" y="5414191"/>
                  <a:pt x="4416552" y="5416094"/>
                </a:cubicBezTo>
                <a:cubicBezTo>
                  <a:pt x="4285874" y="5417997"/>
                  <a:pt x="4197467" y="5397786"/>
                  <a:pt x="3995928" y="5416094"/>
                </a:cubicBezTo>
                <a:cubicBezTo>
                  <a:pt x="3794389" y="5434402"/>
                  <a:pt x="3512175" y="5385012"/>
                  <a:pt x="3338703" y="5416094"/>
                </a:cubicBezTo>
                <a:cubicBezTo>
                  <a:pt x="3165232" y="5447176"/>
                  <a:pt x="2961841" y="5402137"/>
                  <a:pt x="2839212" y="5416094"/>
                </a:cubicBezTo>
                <a:cubicBezTo>
                  <a:pt x="2716583" y="5430051"/>
                  <a:pt x="2260631" y="5391454"/>
                  <a:pt x="2103120" y="5416094"/>
                </a:cubicBezTo>
                <a:cubicBezTo>
                  <a:pt x="1945609" y="5440734"/>
                  <a:pt x="1802870" y="5413244"/>
                  <a:pt x="1603629" y="5416094"/>
                </a:cubicBezTo>
                <a:cubicBezTo>
                  <a:pt x="1404388" y="5418944"/>
                  <a:pt x="1036615" y="5428037"/>
                  <a:pt x="867537" y="5416094"/>
                </a:cubicBezTo>
                <a:cubicBezTo>
                  <a:pt x="698459" y="5404151"/>
                  <a:pt x="196765" y="5387017"/>
                  <a:pt x="0" y="5416094"/>
                </a:cubicBezTo>
                <a:cubicBezTo>
                  <a:pt x="-7913" y="5158982"/>
                  <a:pt x="-32352" y="4972281"/>
                  <a:pt x="0" y="4684921"/>
                </a:cubicBezTo>
                <a:cubicBezTo>
                  <a:pt x="32352" y="4397561"/>
                  <a:pt x="-36146" y="4109983"/>
                  <a:pt x="0" y="3953749"/>
                </a:cubicBezTo>
                <a:cubicBezTo>
                  <a:pt x="36146" y="3797515"/>
                  <a:pt x="38942" y="3433311"/>
                  <a:pt x="0" y="3168415"/>
                </a:cubicBezTo>
                <a:cubicBezTo>
                  <a:pt x="-38942" y="2903519"/>
                  <a:pt x="-264" y="2810505"/>
                  <a:pt x="0" y="2545564"/>
                </a:cubicBezTo>
                <a:cubicBezTo>
                  <a:pt x="264" y="2280623"/>
                  <a:pt x="20689" y="1994225"/>
                  <a:pt x="0" y="1760231"/>
                </a:cubicBezTo>
                <a:cubicBezTo>
                  <a:pt x="-20689" y="1526237"/>
                  <a:pt x="16073" y="1386976"/>
                  <a:pt x="0" y="1191541"/>
                </a:cubicBezTo>
                <a:cubicBezTo>
                  <a:pt x="-16073" y="996106"/>
                  <a:pt x="-16965" y="844858"/>
                  <a:pt x="0" y="677012"/>
                </a:cubicBezTo>
                <a:cubicBezTo>
                  <a:pt x="16965" y="509166"/>
                  <a:pt x="85" y="277162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orange and green symbols&#10;&#10;Description automatically generated">
            <a:extLst>
              <a:ext uri="{FF2B5EF4-FFF2-40B4-BE49-F238E27FC236}">
                <a16:creationId xmlns:a16="http://schemas.microsoft.com/office/drawing/2014/main" id="{2E19B309-A899-CFD8-CA3A-52D6ECCF7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508" y="914400"/>
            <a:ext cx="4956193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4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133242" y="1149336"/>
            <a:ext cx="2987899" cy="2240924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613" y="1370171"/>
            <a:ext cx="381418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Celtic Art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51" y="832686"/>
            <a:ext cx="828707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12813"/>
          <a:stretch/>
        </p:blipFill>
        <p:spPr>
          <a:xfrm>
            <a:off x="3906982" y="795510"/>
            <a:ext cx="4836802" cy="5229804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1615" y="4925384"/>
            <a:ext cx="657528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7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fig27">
            <a:extLst>
              <a:ext uri="{FF2B5EF4-FFF2-40B4-BE49-F238E27FC236}">
                <a16:creationId xmlns:a16="http://schemas.microsoft.com/office/drawing/2014/main" id="{A0DD8087-519B-9474-FF72-522D3D2B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4338"/>
            <a:ext cx="5184775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6">
            <a:extLst>
              <a:ext uri="{FF2B5EF4-FFF2-40B4-BE49-F238E27FC236}">
                <a16:creationId xmlns:a16="http://schemas.microsoft.com/office/drawing/2014/main" id="{3D41D3AB-A36E-6D83-DF30-B43A2CF8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72200"/>
            <a:ext cx="662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Chased  Chicken</a:t>
            </a:r>
          </a:p>
        </p:txBody>
      </p:sp>
      <p:pic>
        <p:nvPicPr>
          <p:cNvPr id="43011" name="Picture 7" descr="chicken">
            <a:extLst>
              <a:ext uri="{FF2B5EF4-FFF2-40B4-BE49-F238E27FC236}">
                <a16:creationId xmlns:a16="http://schemas.microsoft.com/office/drawing/2014/main" id="{C0864F5E-2BD7-F074-6620-65288E6B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Freeform: Shape 45066">
            <a:extLst>
              <a:ext uri="{FF2B5EF4-FFF2-40B4-BE49-F238E27FC236}">
                <a16:creationId xmlns:a16="http://schemas.microsoft.com/office/drawing/2014/main" id="{296BB291-4ABC-48EB-A20E-B11F249FD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2963" y="0"/>
            <a:ext cx="3101037" cy="3346705"/>
          </a:xfrm>
          <a:custGeom>
            <a:avLst/>
            <a:gdLst>
              <a:gd name="connsiteX0" fmla="*/ 1549963 w 4134715"/>
              <a:gd name="connsiteY0" fmla="*/ 0 h 3346705"/>
              <a:gd name="connsiteX1" fmla="*/ 4134715 w 4134715"/>
              <a:gd name="connsiteY1" fmla="*/ 0 h 3346705"/>
              <a:gd name="connsiteX2" fmla="*/ 4134715 w 4134715"/>
              <a:gd name="connsiteY2" fmla="*/ 3346705 h 3346705"/>
              <a:gd name="connsiteX3" fmla="*/ 0 w 4134715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715" h="3346705">
                <a:moveTo>
                  <a:pt x="1549963" y="0"/>
                </a:moveTo>
                <a:lnTo>
                  <a:pt x="4134715" y="0"/>
                </a:lnTo>
                <a:lnTo>
                  <a:pt x="4134715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69" name="Freeform: Shape 45068">
            <a:extLst>
              <a:ext uri="{FF2B5EF4-FFF2-40B4-BE49-F238E27FC236}">
                <a16:creationId xmlns:a16="http://schemas.microsoft.com/office/drawing/2014/main" id="{EF68680D-88C3-4223-8FF9-B7CEA07C1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1081" y="0"/>
            <a:ext cx="3677670" cy="3346705"/>
          </a:xfrm>
          <a:custGeom>
            <a:avLst/>
            <a:gdLst>
              <a:gd name="connsiteX0" fmla="*/ 1549963 w 4903560"/>
              <a:gd name="connsiteY0" fmla="*/ 0 h 3346705"/>
              <a:gd name="connsiteX1" fmla="*/ 4903560 w 4903560"/>
              <a:gd name="connsiteY1" fmla="*/ 0 h 3346705"/>
              <a:gd name="connsiteX2" fmla="*/ 3353597 w 4903560"/>
              <a:gd name="connsiteY2" fmla="*/ 3346705 h 3346705"/>
              <a:gd name="connsiteX3" fmla="*/ 0 w 4903560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560" h="3346705">
                <a:moveTo>
                  <a:pt x="1549963" y="0"/>
                </a:moveTo>
                <a:lnTo>
                  <a:pt x="4903560" y="0"/>
                </a:lnTo>
                <a:lnTo>
                  <a:pt x="335359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71" name="Freeform: Shape 45070">
            <a:extLst>
              <a:ext uri="{FF2B5EF4-FFF2-40B4-BE49-F238E27FC236}">
                <a16:creationId xmlns:a16="http://schemas.microsoft.com/office/drawing/2014/main" id="{1E45451A-56A1-4D57-8530-06665AB96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1809" cy="3346705"/>
          </a:xfrm>
          <a:custGeom>
            <a:avLst/>
            <a:gdLst>
              <a:gd name="connsiteX0" fmla="*/ 0 w 5882411"/>
              <a:gd name="connsiteY0" fmla="*/ 0 h 3346705"/>
              <a:gd name="connsiteX1" fmla="*/ 5882411 w 5882411"/>
              <a:gd name="connsiteY1" fmla="*/ 0 h 3346705"/>
              <a:gd name="connsiteX2" fmla="*/ 4332447 w 5882411"/>
              <a:gd name="connsiteY2" fmla="*/ 3346705 h 3346705"/>
              <a:gd name="connsiteX3" fmla="*/ 0 w 5882411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2411" h="3346705">
                <a:moveTo>
                  <a:pt x="0" y="0"/>
                </a:moveTo>
                <a:lnTo>
                  <a:pt x="5882411" y="0"/>
                </a:lnTo>
                <a:lnTo>
                  <a:pt x="433244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062" name="Picture 10" descr="money">
            <a:extLst>
              <a:ext uri="{FF2B5EF4-FFF2-40B4-BE49-F238E27FC236}">
                <a16:creationId xmlns:a16="http://schemas.microsoft.com/office/drawing/2014/main" id="{01AC96FD-A672-00D6-F205-5ED72547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34" y="523440"/>
            <a:ext cx="2482726" cy="24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man">
            <a:extLst>
              <a:ext uri="{FF2B5EF4-FFF2-40B4-BE49-F238E27FC236}">
                <a16:creationId xmlns:a16="http://schemas.microsoft.com/office/drawing/2014/main" id="{042AD60B-8647-34A2-C165-0260BDFD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4088" y="801039"/>
            <a:ext cx="1468037" cy="20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6" descr="jackel">
            <a:extLst>
              <a:ext uri="{FF2B5EF4-FFF2-40B4-BE49-F238E27FC236}">
                <a16:creationId xmlns:a16="http://schemas.microsoft.com/office/drawing/2014/main" id="{55564142-FE30-8BB8-3A30-64792DB6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082" y="918341"/>
            <a:ext cx="1700418" cy="18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Freeform: Shape 45072">
            <a:extLst>
              <a:ext uri="{FF2B5EF4-FFF2-40B4-BE49-F238E27FC236}">
                <a16:creationId xmlns:a16="http://schemas.microsoft.com/office/drawing/2014/main" id="{558BA547-98A0-4003-8D14-BEC8A125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320" y="3511295"/>
            <a:ext cx="4320680" cy="3346705"/>
          </a:xfrm>
          <a:custGeom>
            <a:avLst/>
            <a:gdLst>
              <a:gd name="connsiteX0" fmla="*/ 1549964 w 5760906"/>
              <a:gd name="connsiteY0" fmla="*/ 0 h 3346705"/>
              <a:gd name="connsiteX1" fmla="*/ 5760906 w 5760906"/>
              <a:gd name="connsiteY1" fmla="*/ 0 h 3346705"/>
              <a:gd name="connsiteX2" fmla="*/ 5760906 w 5760906"/>
              <a:gd name="connsiteY2" fmla="*/ 3346705 h 3346705"/>
              <a:gd name="connsiteX3" fmla="*/ 0 w 5760906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906" h="3346705">
                <a:moveTo>
                  <a:pt x="1549964" y="0"/>
                </a:moveTo>
                <a:lnTo>
                  <a:pt x="5760906" y="0"/>
                </a:lnTo>
                <a:lnTo>
                  <a:pt x="5760906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75" name="Freeform: Shape 45074">
            <a:extLst>
              <a:ext uri="{FF2B5EF4-FFF2-40B4-BE49-F238E27FC236}">
                <a16:creationId xmlns:a16="http://schemas.microsoft.com/office/drawing/2014/main" id="{7C498D76-5C8E-4439-9D70-BA9F56197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61437" y="3511295"/>
            <a:ext cx="3677672" cy="3346705"/>
          </a:xfrm>
          <a:custGeom>
            <a:avLst/>
            <a:gdLst>
              <a:gd name="connsiteX0" fmla="*/ 1549965 w 4903562"/>
              <a:gd name="connsiteY0" fmla="*/ 0 h 3346705"/>
              <a:gd name="connsiteX1" fmla="*/ 4903562 w 4903562"/>
              <a:gd name="connsiteY1" fmla="*/ 0 h 3346705"/>
              <a:gd name="connsiteX2" fmla="*/ 3353599 w 4903562"/>
              <a:gd name="connsiteY2" fmla="*/ 3346705 h 3346705"/>
              <a:gd name="connsiteX3" fmla="*/ 0 w 4903562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562" h="3346705">
                <a:moveTo>
                  <a:pt x="1549965" y="0"/>
                </a:moveTo>
                <a:lnTo>
                  <a:pt x="4903562" y="0"/>
                </a:lnTo>
                <a:lnTo>
                  <a:pt x="3353599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77" name="Freeform: Shape 45076">
            <a:extLst>
              <a:ext uri="{FF2B5EF4-FFF2-40B4-BE49-F238E27FC236}">
                <a16:creationId xmlns:a16="http://schemas.microsoft.com/office/drawing/2014/main" id="{F95AC789-3AB1-41E7-BF4E-6861EF948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1295"/>
            <a:ext cx="3192166" cy="3346705"/>
          </a:xfrm>
          <a:custGeom>
            <a:avLst/>
            <a:gdLst>
              <a:gd name="connsiteX0" fmla="*/ 0 w 4256221"/>
              <a:gd name="connsiteY0" fmla="*/ 0 h 3346705"/>
              <a:gd name="connsiteX1" fmla="*/ 4256221 w 4256221"/>
              <a:gd name="connsiteY1" fmla="*/ 0 h 3346705"/>
              <a:gd name="connsiteX2" fmla="*/ 2706257 w 4256221"/>
              <a:gd name="connsiteY2" fmla="*/ 3346705 h 3346705"/>
              <a:gd name="connsiteX3" fmla="*/ 0 w 4256221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221" h="3346705">
                <a:moveTo>
                  <a:pt x="0" y="0"/>
                </a:moveTo>
                <a:lnTo>
                  <a:pt x="4256221" y="0"/>
                </a:lnTo>
                <a:lnTo>
                  <a:pt x="270625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059" name="Picture 7" descr="rooster">
            <a:extLst>
              <a:ext uri="{FF2B5EF4-FFF2-40B4-BE49-F238E27FC236}">
                <a16:creationId xmlns:a16="http://schemas.microsoft.com/office/drawing/2014/main" id="{814CC96D-0C04-6386-2980-E1676911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74" y="4209422"/>
            <a:ext cx="1505273" cy="1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8" descr="woman">
            <a:extLst>
              <a:ext uri="{FF2B5EF4-FFF2-40B4-BE49-F238E27FC236}">
                <a16:creationId xmlns:a16="http://schemas.microsoft.com/office/drawing/2014/main" id="{81CB1388-031A-CC8A-7D4E-09B9322A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2406" y="4215540"/>
            <a:ext cx="1439570" cy="16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DF843239-AE28-0E1A-8B64-0ADBDDFF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6453" y="3971864"/>
            <a:ext cx="2311183" cy="22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DF843239-AE28-0E1A-8B64-0ADBDDFF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713"/>
            <a:ext cx="66976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6" descr="jackel">
            <a:extLst>
              <a:ext uri="{FF2B5EF4-FFF2-40B4-BE49-F238E27FC236}">
                <a16:creationId xmlns:a16="http://schemas.microsoft.com/office/drawing/2014/main" id="{55564142-FE30-8BB8-3A30-64792DB6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365625"/>
            <a:ext cx="534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 descr="rooster">
            <a:extLst>
              <a:ext uri="{FF2B5EF4-FFF2-40B4-BE49-F238E27FC236}">
                <a16:creationId xmlns:a16="http://schemas.microsoft.com/office/drawing/2014/main" id="{814CC96D-0C04-6386-2980-E1676911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94188"/>
            <a:ext cx="525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8" descr="woman">
            <a:extLst>
              <a:ext uri="{FF2B5EF4-FFF2-40B4-BE49-F238E27FC236}">
                <a16:creationId xmlns:a16="http://schemas.microsoft.com/office/drawing/2014/main" id="{81CB1388-031A-CC8A-7D4E-09B9322A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55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man">
            <a:extLst>
              <a:ext uri="{FF2B5EF4-FFF2-40B4-BE49-F238E27FC236}">
                <a16:creationId xmlns:a16="http://schemas.microsoft.com/office/drawing/2014/main" id="{042AD60B-8647-34A2-C165-0260BDFD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1825"/>
            <a:ext cx="409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money">
            <a:extLst>
              <a:ext uri="{FF2B5EF4-FFF2-40B4-BE49-F238E27FC236}">
                <a16:creationId xmlns:a16="http://schemas.microsoft.com/office/drawing/2014/main" id="{01AC96FD-A672-00D6-F205-5ED72547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6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63118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9214" y="813574"/>
            <a:ext cx="2416032" cy="3859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Book of </a:t>
            </a:r>
            <a:r>
              <a:rPr lang="en-US" sz="35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Kells</a:t>
            </a:r>
            <a:endParaRPr lang="en-US" sz="35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+mj-lt"/>
                <a:ea typeface="+mj-ea"/>
                <a:cs typeface="+mj-cs"/>
              </a:rPr>
              <a:t>Trinity College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+mj-lt"/>
                <a:ea typeface="+mj-ea"/>
                <a:cs typeface="+mj-cs"/>
              </a:rPr>
              <a:t>Dublin</a:t>
            </a:r>
          </a:p>
        </p:txBody>
      </p:sp>
      <p:pic>
        <p:nvPicPr>
          <p:cNvPr id="15361" name="Picture 2" descr="book_of_kells_d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5" r="2" b="6312"/>
          <a:stretch/>
        </p:blipFill>
        <p:spPr bwMode="auto">
          <a:xfrm>
            <a:off x="3463117" y="1"/>
            <a:ext cx="5680883" cy="6858000"/>
          </a:xfrm>
          <a:prstGeom prst="rect">
            <a:avLst/>
          </a:prstGeom>
          <a:noFill/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2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0" name="Rectangle 23569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72" name="Group 23571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80" y="590550"/>
            <a:ext cx="4110594" cy="2739376"/>
            <a:chOff x="7807230" y="2012810"/>
            <a:chExt cx="3251252" cy="3459865"/>
          </a:xfrm>
        </p:grpSpPr>
        <p:sp>
          <p:nvSpPr>
            <p:cNvPr id="23573" name="Rectangle 23572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4" name="Rectangle 23573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555" name="Graphic 8">
            <a:extLst>
              <a:ext uri="{FF2B5EF4-FFF2-40B4-BE49-F238E27FC236}">
                <a16:creationId xmlns:a16="http://schemas.microsoft.com/office/drawing/2014/main" id="{5002F9AF-0908-227E-ED25-05C7528C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50" y="1226637"/>
            <a:ext cx="3861054" cy="14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76" name="Group 23575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80" y="3544708"/>
            <a:ext cx="1988820" cy="2739376"/>
            <a:chOff x="7807230" y="2012810"/>
            <a:chExt cx="3251252" cy="3459865"/>
          </a:xfrm>
        </p:grpSpPr>
        <p:sp>
          <p:nvSpPr>
            <p:cNvPr id="23577" name="Rectangle 23576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8" name="Rectangle 23577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553" name="Picture 4" descr="Icon&#10;&#10;Description automatically generated">
            <a:extLst>
              <a:ext uri="{FF2B5EF4-FFF2-40B4-BE49-F238E27FC236}">
                <a16:creationId xmlns:a16="http://schemas.microsoft.com/office/drawing/2014/main" id="{AB61E396-65A5-69B4-ECB5-864F639D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24" y="4130527"/>
            <a:ext cx="1741932" cy="15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80" name="Group 23579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38952" y="3544708"/>
            <a:ext cx="1988820" cy="2739376"/>
            <a:chOff x="7807230" y="2012810"/>
            <a:chExt cx="3251252" cy="3459865"/>
          </a:xfrm>
        </p:grpSpPr>
        <p:sp>
          <p:nvSpPr>
            <p:cNvPr id="23581" name="Rectangle 23580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2" name="Rectangle 23581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556" name="Graphic 10">
            <a:extLst>
              <a:ext uri="{FF2B5EF4-FFF2-40B4-BE49-F238E27FC236}">
                <a16:creationId xmlns:a16="http://schemas.microsoft.com/office/drawing/2014/main" id="{28FFA480-53D6-D6F2-9B7B-EF50C318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396" y="4359155"/>
            <a:ext cx="1741932" cy="111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84" name="Group 23583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4575" y="583417"/>
            <a:ext cx="4088343" cy="5700667"/>
            <a:chOff x="7807230" y="2012810"/>
            <a:chExt cx="3251252" cy="3459865"/>
          </a:xfrm>
        </p:grpSpPr>
        <p:sp>
          <p:nvSpPr>
            <p:cNvPr id="23585" name="Rectangle 23584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6" name="Rectangle 23585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554" name="Picture 6">
            <a:extLst>
              <a:ext uri="{FF2B5EF4-FFF2-40B4-BE49-F238E27FC236}">
                <a16:creationId xmlns:a16="http://schemas.microsoft.com/office/drawing/2014/main" id="{2A2ADEB0-662A-CF74-1868-72B1BA37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506" y="1547115"/>
            <a:ext cx="3840480" cy="37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of celtic art&#10;&#10;Description automatically generated">
            <a:extLst>
              <a:ext uri="{FF2B5EF4-FFF2-40B4-BE49-F238E27FC236}">
                <a16:creationId xmlns:a16="http://schemas.microsoft.com/office/drawing/2014/main" id="{76F789CF-5699-AA84-A7BA-24342FE43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8" r="11460" b="-1"/>
          <a:stretch/>
        </p:blipFill>
        <p:spPr>
          <a:xfrm>
            <a:off x="-4880" y="1183339"/>
            <a:ext cx="3034598" cy="5707537"/>
          </a:xfrm>
          <a:prstGeom prst="rect">
            <a:avLst/>
          </a:prstGeom>
        </p:spPr>
      </p:pic>
      <p:pic>
        <p:nvPicPr>
          <p:cNvPr id="7" name="Picture 6" descr="A collection of different celtic designs&#10;&#10;Description automatically generated with medium confidence">
            <a:extLst>
              <a:ext uri="{FF2B5EF4-FFF2-40B4-BE49-F238E27FC236}">
                <a16:creationId xmlns:a16="http://schemas.microsoft.com/office/drawing/2014/main" id="{789A3EE7-A8DD-2A7B-09B4-CBB89AECE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02" r="7495" b="1"/>
          <a:stretch/>
        </p:blipFill>
        <p:spPr>
          <a:xfrm>
            <a:off x="3071220" y="10"/>
            <a:ext cx="3021753" cy="5707527"/>
          </a:xfrm>
          <a:prstGeom prst="rect">
            <a:avLst/>
          </a:prstGeom>
        </p:spPr>
      </p:pic>
      <p:pic>
        <p:nvPicPr>
          <p:cNvPr id="9" name="Picture 8" descr="A row of colorful designs&#10;&#10;Description automatically generated">
            <a:extLst>
              <a:ext uri="{FF2B5EF4-FFF2-40B4-BE49-F238E27FC236}">
                <a16:creationId xmlns:a16="http://schemas.microsoft.com/office/drawing/2014/main" id="{96F0878D-C760-9271-992E-B9C20A0C78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39" r="23088" b="1"/>
          <a:stretch/>
        </p:blipFill>
        <p:spPr>
          <a:xfrm>
            <a:off x="6134510" y="1183339"/>
            <a:ext cx="3009490" cy="57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8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692275" y="404813"/>
            <a:ext cx="5975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latin typeface="Arial"/>
                <a:cs typeface="Arial"/>
              </a:rPr>
              <a:t>How to draw </a:t>
            </a:r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simple</a:t>
            </a:r>
            <a:r>
              <a:rPr lang="en-GB" sz="2800" dirty="0">
                <a:latin typeface="Arial"/>
                <a:cs typeface="Arial"/>
              </a:rPr>
              <a:t> Celtic Knots</a:t>
            </a:r>
          </a:p>
        </p:txBody>
      </p:sp>
      <p:graphicFrame>
        <p:nvGraphicFramePr>
          <p:cNvPr id="78887" name="Group 39"/>
          <p:cNvGraphicFramePr>
            <a:graphicFrameLocks noGrp="1"/>
          </p:cNvGraphicFramePr>
          <p:nvPr>
            <p:ph/>
          </p:nvPr>
        </p:nvGraphicFramePr>
        <p:xfrm>
          <a:off x="2700338" y="2133600"/>
          <a:ext cx="3384550" cy="3671888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2051050" y="1316038"/>
            <a:ext cx="5329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latin typeface="Arial"/>
                <a:cs typeface="Arial"/>
              </a:rPr>
              <a:t>          Start with a </a:t>
            </a:r>
            <a:r>
              <a:rPr lang="en-GB" sz="2800" dirty="0">
                <a:solidFill>
                  <a:schemeClr val="accent2"/>
                </a:solidFill>
                <a:latin typeface="Arial"/>
                <a:cs typeface="Arial"/>
              </a:rPr>
              <a:t>grid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3492500" y="6140450"/>
            <a:ext cx="432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(5 , 4)    grid  </a:t>
            </a:r>
          </a:p>
        </p:txBody>
      </p:sp>
    </p:spTree>
    <p:extLst>
      <p:ext uri="{BB962C8B-B14F-4D97-AF65-F5344CB8AC3E}">
        <p14:creationId xmlns:p14="http://schemas.microsoft.com/office/powerpoint/2010/main" val="40490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7" grpId="0"/>
      <p:bldP spid="7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Celtic knot st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49275"/>
            <a:ext cx="19431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7" descr="Celtic Knot stag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20161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Celtic Knot stag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652963"/>
            <a:ext cx="2095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2484438" y="1854200"/>
            <a:ext cx="503237" cy="927100"/>
          </a:xfrm>
          <a:prstGeom prst="curvedRightArrow">
            <a:avLst>
              <a:gd name="adj1" fmla="val 36845"/>
              <a:gd name="adj2" fmla="val 7369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auto">
          <a:xfrm>
            <a:off x="2484438" y="4014788"/>
            <a:ext cx="503237" cy="927100"/>
          </a:xfrm>
          <a:prstGeom prst="curvedRightArrow">
            <a:avLst>
              <a:gd name="adj1" fmla="val 36845"/>
              <a:gd name="adj2" fmla="val 73691"/>
              <a:gd name="adj3" fmla="val 33333"/>
            </a:avLst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5724525" y="981075"/>
            <a:ext cx="341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(5,6)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Celtic Knot</a:t>
            </a:r>
          </a:p>
        </p:txBody>
      </p:sp>
    </p:spTree>
    <p:extLst>
      <p:ext uri="{BB962C8B-B14F-4D97-AF65-F5344CB8AC3E}">
        <p14:creationId xmlns:p14="http://schemas.microsoft.com/office/powerpoint/2010/main" val="312193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eltic K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8" y="211642"/>
            <a:ext cx="8198278" cy="442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916238" y="4868863"/>
            <a:ext cx="3960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(4,8)  Celtic Knot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735398" y="5924550"/>
            <a:ext cx="7272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"/>
                <a:cs typeface="Arial"/>
              </a:rPr>
              <a:t>How many pieces of string are needed?</a:t>
            </a:r>
          </a:p>
        </p:txBody>
      </p:sp>
    </p:spTree>
    <p:extLst>
      <p:ext uri="{BB962C8B-B14F-4D97-AF65-F5344CB8AC3E}">
        <p14:creationId xmlns:p14="http://schemas.microsoft.com/office/powerpoint/2010/main" val="411685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90" name="Group 46"/>
          <p:cNvGraphicFramePr>
            <a:graphicFrameLocks noGrp="1"/>
          </p:cNvGraphicFramePr>
          <p:nvPr>
            <p:ph/>
          </p:nvPr>
        </p:nvGraphicFramePr>
        <p:xfrm>
          <a:off x="1979613" y="1989138"/>
          <a:ext cx="4824412" cy="4176712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(2,2)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(3,2)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(5,3)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(4,4)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1331913" y="620713"/>
            <a:ext cx="7272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"/>
                <a:cs typeface="Arial"/>
              </a:rPr>
              <a:t> How many pieces of string are needed?</a:t>
            </a:r>
          </a:p>
        </p:txBody>
      </p:sp>
    </p:spTree>
    <p:extLst>
      <p:ext uri="{BB962C8B-B14F-4D97-AF65-F5344CB8AC3E}">
        <p14:creationId xmlns:p14="http://schemas.microsoft.com/office/powerpoint/2010/main" val="7335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237</Words>
  <Application>Microsoft Macintosh PowerPoint</Application>
  <PresentationFormat>On-screen Show (4:3)</PresentationFormat>
  <Paragraphs>75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Christopher Budd</dc:creator>
  <cp:lastModifiedBy>Chris Budd</cp:lastModifiedBy>
  <cp:revision>51</cp:revision>
  <dcterms:created xsi:type="dcterms:W3CDTF">2020-02-29T13:25:21Z</dcterms:created>
  <dcterms:modified xsi:type="dcterms:W3CDTF">2024-06-03T13:35:07Z</dcterms:modified>
</cp:coreProperties>
</file>