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04" r:id="rId5"/>
    <p:sldId id="347" r:id="rId6"/>
    <p:sldId id="313" r:id="rId7"/>
    <p:sldId id="349" r:id="rId8"/>
    <p:sldId id="339" r:id="rId9"/>
    <p:sldId id="342" r:id="rId10"/>
    <p:sldId id="340" r:id="rId11"/>
    <p:sldId id="350" r:id="rId12"/>
    <p:sldId id="348" r:id="rId13"/>
    <p:sldId id="345" r:id="rId14"/>
    <p:sldId id="341" r:id="rId15"/>
    <p:sldId id="344" r:id="rId16"/>
    <p:sldId id="346" r:id="rId17"/>
    <p:sldId id="30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y, Anne" initials="CA" lastIdx="5" clrIdx="0">
    <p:extLst>
      <p:ext uri="{19B8F6BF-5375-455C-9EA6-DF929625EA0E}">
        <p15:presenceInfo xmlns:p15="http://schemas.microsoft.com/office/powerpoint/2012/main" userId="S::k1771048@kcl.ac.uk::58c097d6-c91f-4fc1-8022-8a02e1ab2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50"/>
    <a:srgbClr val="C8E128"/>
    <a:srgbClr val="5A6469"/>
    <a:srgbClr val="002395"/>
    <a:srgbClr val="009EA0"/>
    <a:srgbClr val="501491"/>
    <a:srgbClr val="99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68365-33F4-4AC0-86CF-42C8ED738FEE}" v="1400" dt="2024-06-12T19:21:24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F3165-8AF2-4A12-BC33-EEC9777DD73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CC2B22C-D167-4EB8-8248-4545B513090F}">
      <dgm:prSet phldrT="[Text]"/>
      <dgm:spPr/>
      <dgm:t>
        <a:bodyPr/>
        <a:lstStyle/>
        <a:p>
          <a:r>
            <a:rPr lang="en-GB" dirty="0"/>
            <a:t>Hard Pure</a:t>
          </a:r>
        </a:p>
      </dgm:t>
    </dgm:pt>
    <dgm:pt modelId="{BF221C4E-A6B9-441E-BD42-26B7CFA29162}" type="parTrans" cxnId="{9CDC7054-BA8B-4FC5-98BC-A340BE6CBA40}">
      <dgm:prSet/>
      <dgm:spPr/>
      <dgm:t>
        <a:bodyPr/>
        <a:lstStyle/>
        <a:p>
          <a:endParaRPr lang="en-GB"/>
        </a:p>
      </dgm:t>
    </dgm:pt>
    <dgm:pt modelId="{3806209F-8EA2-4946-9D0C-777257B339BE}" type="sibTrans" cxnId="{9CDC7054-BA8B-4FC5-98BC-A340BE6CBA40}">
      <dgm:prSet/>
      <dgm:spPr/>
      <dgm:t>
        <a:bodyPr/>
        <a:lstStyle/>
        <a:p>
          <a:endParaRPr lang="en-GB"/>
        </a:p>
      </dgm:t>
    </dgm:pt>
    <dgm:pt modelId="{D38CCD8A-B8B7-49E6-BFA6-5EFF3FCDC6C3}">
      <dgm:prSet phldrT="[Text]"/>
      <dgm:spPr/>
      <dgm:t>
        <a:bodyPr/>
        <a:lstStyle/>
        <a:p>
          <a:r>
            <a:rPr lang="en-GB"/>
            <a:t>natural sciences</a:t>
          </a:r>
        </a:p>
      </dgm:t>
    </dgm:pt>
    <dgm:pt modelId="{18F97221-F106-4DFC-ABAE-7D23E76024F7}" type="parTrans" cxnId="{8F29D25C-B382-499B-BC97-4F647540B764}">
      <dgm:prSet/>
      <dgm:spPr/>
      <dgm:t>
        <a:bodyPr/>
        <a:lstStyle/>
        <a:p>
          <a:endParaRPr lang="en-GB"/>
        </a:p>
      </dgm:t>
    </dgm:pt>
    <dgm:pt modelId="{CD1AF18A-DA91-4E52-9FAA-1503420FADB4}" type="sibTrans" cxnId="{8F29D25C-B382-499B-BC97-4F647540B764}">
      <dgm:prSet/>
      <dgm:spPr/>
      <dgm:t>
        <a:bodyPr/>
        <a:lstStyle/>
        <a:p>
          <a:endParaRPr lang="en-GB"/>
        </a:p>
      </dgm:t>
    </dgm:pt>
    <dgm:pt modelId="{6D11149F-44BE-4A89-B559-9C57217B53CD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physics, maths</a:t>
          </a:r>
        </a:p>
      </dgm:t>
    </dgm:pt>
    <dgm:pt modelId="{FAFFE1AD-1F25-4FF6-ACD5-E21F3E62BCF0}" type="parTrans" cxnId="{EDD4D2DA-DFF9-4A5C-8EE8-2D82EFFB2998}">
      <dgm:prSet/>
      <dgm:spPr/>
      <dgm:t>
        <a:bodyPr/>
        <a:lstStyle/>
        <a:p>
          <a:endParaRPr lang="en-GB"/>
        </a:p>
      </dgm:t>
    </dgm:pt>
    <dgm:pt modelId="{8A9E70E4-2F8D-4109-9FB6-BD67A2B2CD36}" type="sibTrans" cxnId="{EDD4D2DA-DFF9-4A5C-8EE8-2D82EFFB2998}">
      <dgm:prSet/>
      <dgm:spPr/>
      <dgm:t>
        <a:bodyPr/>
        <a:lstStyle/>
        <a:p>
          <a:endParaRPr lang="en-GB"/>
        </a:p>
      </dgm:t>
    </dgm:pt>
    <dgm:pt modelId="{5E1ACEBE-0841-4051-AE1E-65A5057D43BA}">
      <dgm:prSet phldrT="[Text]"/>
      <dgm:spPr/>
      <dgm:t>
        <a:bodyPr/>
        <a:lstStyle/>
        <a:p>
          <a:r>
            <a:rPr lang="en-GB"/>
            <a:t>Soft Pure</a:t>
          </a:r>
        </a:p>
      </dgm:t>
    </dgm:pt>
    <dgm:pt modelId="{970339CC-459F-44FC-B446-2CE3E9FB1AB0}" type="parTrans" cxnId="{2019F9D4-5056-4429-A2F8-603BD2E09F52}">
      <dgm:prSet/>
      <dgm:spPr/>
      <dgm:t>
        <a:bodyPr/>
        <a:lstStyle/>
        <a:p>
          <a:endParaRPr lang="en-GB"/>
        </a:p>
      </dgm:t>
    </dgm:pt>
    <dgm:pt modelId="{89FC9A8A-BEDC-4CEB-8F2A-FA522628BC06}" type="sibTrans" cxnId="{2019F9D4-5056-4429-A2F8-603BD2E09F52}">
      <dgm:prSet/>
      <dgm:spPr/>
      <dgm:t>
        <a:bodyPr/>
        <a:lstStyle/>
        <a:p>
          <a:endParaRPr lang="en-GB"/>
        </a:p>
      </dgm:t>
    </dgm:pt>
    <dgm:pt modelId="{89CAB1EC-0342-45FD-9F8A-9308D7437A4A}">
      <dgm:prSet phldrT="[Text]"/>
      <dgm:spPr/>
      <dgm:t>
        <a:bodyPr/>
        <a:lstStyle/>
        <a:p>
          <a:r>
            <a:rPr lang="en-GB" dirty="0"/>
            <a:t>humanities &amp; social sciences</a:t>
          </a:r>
        </a:p>
      </dgm:t>
    </dgm:pt>
    <dgm:pt modelId="{EB5F9AC4-129A-442C-BF4E-CAB6994E0152}" type="parTrans" cxnId="{D61B025E-AAD4-49A1-8659-1681683EE997}">
      <dgm:prSet/>
      <dgm:spPr/>
      <dgm:t>
        <a:bodyPr/>
        <a:lstStyle/>
        <a:p>
          <a:endParaRPr lang="en-GB"/>
        </a:p>
      </dgm:t>
    </dgm:pt>
    <dgm:pt modelId="{DB70121D-B708-45CF-8692-801418854497}" type="sibTrans" cxnId="{D61B025E-AAD4-49A1-8659-1681683EE997}">
      <dgm:prSet/>
      <dgm:spPr/>
      <dgm:t>
        <a:bodyPr/>
        <a:lstStyle/>
        <a:p>
          <a:endParaRPr lang="en-GB"/>
        </a:p>
      </dgm:t>
    </dgm:pt>
    <dgm:pt modelId="{7C7A43B5-9599-42B6-A81B-961EAB01E78F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history &amp; anthropology</a:t>
          </a:r>
        </a:p>
      </dgm:t>
    </dgm:pt>
    <dgm:pt modelId="{B8376870-97E1-44BD-945D-D2F1DB82019F}" type="parTrans" cxnId="{761E3831-8443-4CF6-AE08-C6339E57B16F}">
      <dgm:prSet/>
      <dgm:spPr/>
      <dgm:t>
        <a:bodyPr/>
        <a:lstStyle/>
        <a:p>
          <a:endParaRPr lang="en-GB"/>
        </a:p>
      </dgm:t>
    </dgm:pt>
    <dgm:pt modelId="{06F34CAB-9259-4953-B2C6-6F6891EF38BF}" type="sibTrans" cxnId="{761E3831-8443-4CF6-AE08-C6339E57B16F}">
      <dgm:prSet/>
      <dgm:spPr/>
      <dgm:t>
        <a:bodyPr/>
        <a:lstStyle/>
        <a:p>
          <a:endParaRPr lang="en-GB"/>
        </a:p>
      </dgm:t>
    </dgm:pt>
    <dgm:pt modelId="{4024F7CA-3C76-459A-BFA8-C90B6E1D54E0}">
      <dgm:prSet phldrT="[Text]"/>
      <dgm:spPr/>
      <dgm:t>
        <a:bodyPr/>
        <a:lstStyle/>
        <a:p>
          <a:r>
            <a:rPr lang="en-GB"/>
            <a:t>Hard Applied</a:t>
          </a:r>
        </a:p>
      </dgm:t>
    </dgm:pt>
    <dgm:pt modelId="{40FB9F6B-C7EC-4023-9CD2-590DE966B131}" type="parTrans" cxnId="{97519CCB-1127-4CF5-AA3A-F1538EA0CEF5}">
      <dgm:prSet/>
      <dgm:spPr/>
      <dgm:t>
        <a:bodyPr/>
        <a:lstStyle/>
        <a:p>
          <a:endParaRPr lang="en-GB"/>
        </a:p>
      </dgm:t>
    </dgm:pt>
    <dgm:pt modelId="{A84F9AEE-3B14-408A-A726-AB5264A88A4D}" type="sibTrans" cxnId="{97519CCB-1127-4CF5-AA3A-F1538EA0CEF5}">
      <dgm:prSet/>
      <dgm:spPr/>
      <dgm:t>
        <a:bodyPr/>
        <a:lstStyle/>
        <a:p>
          <a:endParaRPr lang="en-GB"/>
        </a:p>
      </dgm:t>
    </dgm:pt>
    <dgm:pt modelId="{DB5784E1-EDC3-47CE-ABCE-A79688683EDB}">
      <dgm:prSet phldrT="[Text]"/>
      <dgm:spPr/>
      <dgm:t>
        <a:bodyPr/>
        <a:lstStyle/>
        <a:p>
          <a:r>
            <a:rPr lang="en-GB"/>
            <a:t>science-based professions</a:t>
          </a:r>
        </a:p>
      </dgm:t>
    </dgm:pt>
    <dgm:pt modelId="{15C8295B-A30F-4FA7-9833-C22FB998867E}" type="parTrans" cxnId="{84BD7401-912C-4EF4-A43E-A11044CA38A9}">
      <dgm:prSet/>
      <dgm:spPr/>
      <dgm:t>
        <a:bodyPr/>
        <a:lstStyle/>
        <a:p>
          <a:endParaRPr lang="en-GB"/>
        </a:p>
      </dgm:t>
    </dgm:pt>
    <dgm:pt modelId="{8F2241CD-7E67-4292-82F2-0DED13AE9504}" type="sibTrans" cxnId="{84BD7401-912C-4EF4-A43E-A11044CA38A9}">
      <dgm:prSet/>
      <dgm:spPr/>
      <dgm:t>
        <a:bodyPr/>
        <a:lstStyle/>
        <a:p>
          <a:endParaRPr lang="en-GB"/>
        </a:p>
      </dgm:t>
    </dgm:pt>
    <dgm:pt modelId="{51181AF6-E8C3-457B-AA68-02E8047ABBD3}">
      <dgm:prSet phldrT="[Text]"/>
      <dgm:spPr/>
      <dgm:t>
        <a:bodyPr/>
        <a:lstStyle/>
        <a:p>
          <a:r>
            <a:rPr lang="en-GB" dirty="0" err="1"/>
            <a:t>eg</a:t>
          </a:r>
          <a:r>
            <a:rPr lang="en-GB" dirty="0"/>
            <a:t>, mechanical engineering</a:t>
          </a:r>
        </a:p>
      </dgm:t>
    </dgm:pt>
    <dgm:pt modelId="{28B6A111-E1EC-4B3C-BB06-64DA012EE711}" type="parTrans" cxnId="{04B39F92-D7D2-47FA-88B4-4049548910F3}">
      <dgm:prSet/>
      <dgm:spPr/>
      <dgm:t>
        <a:bodyPr/>
        <a:lstStyle/>
        <a:p>
          <a:endParaRPr lang="en-GB"/>
        </a:p>
      </dgm:t>
    </dgm:pt>
    <dgm:pt modelId="{23D4EEE9-5951-4318-8BCA-2764BFA6F17F}" type="sibTrans" cxnId="{04B39F92-D7D2-47FA-88B4-4049548910F3}">
      <dgm:prSet/>
      <dgm:spPr/>
      <dgm:t>
        <a:bodyPr/>
        <a:lstStyle/>
        <a:p>
          <a:endParaRPr lang="en-GB"/>
        </a:p>
      </dgm:t>
    </dgm:pt>
    <dgm:pt modelId="{8846A7ED-7EB8-495B-BEA6-B4EDA48B7216}">
      <dgm:prSet/>
      <dgm:spPr/>
      <dgm:t>
        <a:bodyPr/>
        <a:lstStyle/>
        <a:p>
          <a:r>
            <a:rPr lang="en-GB"/>
            <a:t>Soft Applied</a:t>
          </a:r>
        </a:p>
      </dgm:t>
    </dgm:pt>
    <dgm:pt modelId="{3E927138-DDB1-4E78-83FD-78037DE2A407}" type="parTrans" cxnId="{C3744366-943A-4F31-A0CF-BAAA106AD726}">
      <dgm:prSet/>
      <dgm:spPr/>
      <dgm:t>
        <a:bodyPr/>
        <a:lstStyle/>
        <a:p>
          <a:endParaRPr lang="en-GB"/>
        </a:p>
      </dgm:t>
    </dgm:pt>
    <dgm:pt modelId="{6EE22DA8-78E4-4990-8401-9D1503BC7EF9}" type="sibTrans" cxnId="{C3744366-943A-4F31-A0CF-BAAA106AD726}">
      <dgm:prSet/>
      <dgm:spPr/>
      <dgm:t>
        <a:bodyPr/>
        <a:lstStyle/>
        <a:p>
          <a:endParaRPr lang="en-GB"/>
        </a:p>
      </dgm:t>
    </dgm:pt>
    <dgm:pt modelId="{D2C8492F-ED7D-4629-ACBD-B9E33C3C940E}">
      <dgm:prSet/>
      <dgm:spPr/>
      <dgm:t>
        <a:bodyPr/>
        <a:lstStyle/>
        <a:p>
          <a:endParaRPr lang="en-GB"/>
        </a:p>
      </dgm:t>
    </dgm:pt>
    <dgm:pt modelId="{3BAABAF9-2876-4849-A72E-EA225B499743}" type="parTrans" cxnId="{66F45C20-273E-42A4-ACBF-EF7A5FB81656}">
      <dgm:prSet/>
      <dgm:spPr/>
      <dgm:t>
        <a:bodyPr/>
        <a:lstStyle/>
        <a:p>
          <a:endParaRPr lang="en-GB"/>
        </a:p>
      </dgm:t>
    </dgm:pt>
    <dgm:pt modelId="{30E6619F-39CC-4344-9F53-6E3958D36A1E}" type="sibTrans" cxnId="{66F45C20-273E-42A4-ACBF-EF7A5FB81656}">
      <dgm:prSet/>
      <dgm:spPr/>
      <dgm:t>
        <a:bodyPr/>
        <a:lstStyle/>
        <a:p>
          <a:endParaRPr lang="en-GB"/>
        </a:p>
      </dgm:t>
    </dgm:pt>
    <dgm:pt modelId="{14229BAA-2B90-492A-A91E-FEC434894AF0}">
      <dgm:prSet/>
      <dgm:spPr/>
      <dgm:t>
        <a:bodyPr/>
        <a:lstStyle/>
        <a:p>
          <a:r>
            <a:rPr lang="en-GB" dirty="0"/>
            <a:t>social professions</a:t>
          </a:r>
        </a:p>
      </dgm:t>
    </dgm:pt>
    <dgm:pt modelId="{6D931171-3B43-4790-AEFB-123B6E14E920}" type="parTrans" cxnId="{AE28CAEF-F091-413E-A0EC-8AC73BA9D5DF}">
      <dgm:prSet/>
      <dgm:spPr/>
      <dgm:t>
        <a:bodyPr/>
        <a:lstStyle/>
        <a:p>
          <a:endParaRPr lang="en-GB"/>
        </a:p>
      </dgm:t>
    </dgm:pt>
    <dgm:pt modelId="{338EBEE0-E6C5-4712-943F-A5BA5785BCF6}" type="sibTrans" cxnId="{AE28CAEF-F091-413E-A0EC-8AC73BA9D5DF}">
      <dgm:prSet/>
      <dgm:spPr/>
      <dgm:t>
        <a:bodyPr/>
        <a:lstStyle/>
        <a:p>
          <a:endParaRPr lang="en-GB"/>
        </a:p>
      </dgm:t>
    </dgm:pt>
    <dgm:pt modelId="{DC80ED52-6797-4587-99C7-AD1C3768CAAF}">
      <dgm:prSet/>
      <dgm:spPr/>
      <dgm:t>
        <a:bodyPr/>
        <a:lstStyle/>
        <a:p>
          <a:r>
            <a:rPr lang="en-GB" err="1"/>
            <a:t>eg</a:t>
          </a:r>
          <a:r>
            <a:rPr lang="en-GB"/>
            <a:t>, education, management</a:t>
          </a:r>
        </a:p>
      </dgm:t>
    </dgm:pt>
    <dgm:pt modelId="{BABE3527-14CB-4DBF-B3F5-D163BA4B64FF}" type="parTrans" cxnId="{95B38589-58AA-41FB-8B74-B6B630F01110}">
      <dgm:prSet/>
      <dgm:spPr/>
      <dgm:t>
        <a:bodyPr/>
        <a:lstStyle/>
        <a:p>
          <a:endParaRPr lang="en-GB"/>
        </a:p>
      </dgm:t>
    </dgm:pt>
    <dgm:pt modelId="{510DE380-7C60-487C-B49A-90A8CEF5A506}" type="sibTrans" cxnId="{95B38589-58AA-41FB-8B74-B6B630F01110}">
      <dgm:prSet/>
      <dgm:spPr/>
      <dgm:t>
        <a:bodyPr/>
        <a:lstStyle/>
        <a:p>
          <a:endParaRPr lang="en-GB"/>
        </a:p>
      </dgm:t>
    </dgm:pt>
    <dgm:pt modelId="{E3F347FF-7C1B-46B8-B451-C01B98F0B313}" type="pres">
      <dgm:prSet presAssocID="{AFDF3165-8AF2-4A12-BC33-EEC9777DD73E}" presName="diagram" presStyleCnt="0">
        <dgm:presLayoutVars>
          <dgm:dir/>
          <dgm:resizeHandles val="exact"/>
        </dgm:presLayoutVars>
      </dgm:prSet>
      <dgm:spPr/>
    </dgm:pt>
    <dgm:pt modelId="{293472FE-CF26-4DEE-8083-6328817882E1}" type="pres">
      <dgm:prSet presAssocID="{2CC2B22C-D167-4EB8-8248-4545B513090F}" presName="node" presStyleLbl="node1" presStyleIdx="0" presStyleCnt="4">
        <dgm:presLayoutVars>
          <dgm:bulletEnabled val="1"/>
        </dgm:presLayoutVars>
      </dgm:prSet>
      <dgm:spPr/>
    </dgm:pt>
    <dgm:pt modelId="{78F27AD1-487B-472C-97BC-1933E29CB2FC}" type="pres">
      <dgm:prSet presAssocID="{3806209F-8EA2-4946-9D0C-777257B339BE}" presName="sibTrans" presStyleCnt="0"/>
      <dgm:spPr/>
    </dgm:pt>
    <dgm:pt modelId="{F7CC5F1C-68CC-4272-94B5-00DB29F62AB7}" type="pres">
      <dgm:prSet presAssocID="{5E1ACEBE-0841-4051-AE1E-65A5057D43BA}" presName="node" presStyleLbl="node1" presStyleIdx="1" presStyleCnt="4">
        <dgm:presLayoutVars>
          <dgm:bulletEnabled val="1"/>
        </dgm:presLayoutVars>
      </dgm:prSet>
      <dgm:spPr/>
    </dgm:pt>
    <dgm:pt modelId="{5D182C0A-47C2-4A1C-B6F0-3A837E5D32E1}" type="pres">
      <dgm:prSet presAssocID="{89FC9A8A-BEDC-4CEB-8F2A-FA522628BC06}" presName="sibTrans" presStyleCnt="0"/>
      <dgm:spPr/>
    </dgm:pt>
    <dgm:pt modelId="{782A317B-9CD8-4B09-889C-4A7C6D9FAB19}" type="pres">
      <dgm:prSet presAssocID="{4024F7CA-3C76-459A-BFA8-C90B6E1D54E0}" presName="node" presStyleLbl="node1" presStyleIdx="2" presStyleCnt="4">
        <dgm:presLayoutVars>
          <dgm:bulletEnabled val="1"/>
        </dgm:presLayoutVars>
      </dgm:prSet>
      <dgm:spPr/>
    </dgm:pt>
    <dgm:pt modelId="{8D436B2F-0447-42D9-979B-1111981DD6D5}" type="pres">
      <dgm:prSet presAssocID="{A84F9AEE-3B14-408A-A726-AB5264A88A4D}" presName="sibTrans" presStyleCnt="0"/>
      <dgm:spPr/>
    </dgm:pt>
    <dgm:pt modelId="{361BED33-B727-498A-8452-AFB5F51814CF}" type="pres">
      <dgm:prSet presAssocID="{8846A7ED-7EB8-495B-BEA6-B4EDA48B7216}" presName="node" presStyleLbl="node1" presStyleIdx="3" presStyleCnt="4">
        <dgm:presLayoutVars>
          <dgm:bulletEnabled val="1"/>
        </dgm:presLayoutVars>
      </dgm:prSet>
      <dgm:spPr/>
    </dgm:pt>
  </dgm:ptLst>
  <dgm:cxnLst>
    <dgm:cxn modelId="{84BD7401-912C-4EF4-A43E-A11044CA38A9}" srcId="{4024F7CA-3C76-459A-BFA8-C90B6E1D54E0}" destId="{DB5784E1-EDC3-47CE-ABCE-A79688683EDB}" srcOrd="0" destOrd="0" parTransId="{15C8295B-A30F-4FA7-9833-C22FB998867E}" sibTransId="{8F2241CD-7E67-4292-82F2-0DED13AE9504}"/>
    <dgm:cxn modelId="{ACD92111-8552-4A21-BC63-3AA4A02B4A3F}" type="presOf" srcId="{14229BAA-2B90-492A-A91E-FEC434894AF0}" destId="{361BED33-B727-498A-8452-AFB5F51814CF}" srcOrd="0" destOrd="1" presId="urn:microsoft.com/office/officeart/2005/8/layout/default"/>
    <dgm:cxn modelId="{66F45C20-273E-42A4-ACBF-EF7A5FB81656}" srcId="{8846A7ED-7EB8-495B-BEA6-B4EDA48B7216}" destId="{D2C8492F-ED7D-4629-ACBD-B9E33C3C940E}" srcOrd="2" destOrd="0" parTransId="{3BAABAF9-2876-4849-A72E-EA225B499743}" sibTransId="{30E6619F-39CC-4344-9F53-6E3958D36A1E}"/>
    <dgm:cxn modelId="{761E3831-8443-4CF6-AE08-C6339E57B16F}" srcId="{5E1ACEBE-0841-4051-AE1E-65A5057D43BA}" destId="{7C7A43B5-9599-42B6-A81B-961EAB01E78F}" srcOrd="1" destOrd="0" parTransId="{B8376870-97E1-44BD-945D-D2F1DB82019F}" sibTransId="{06F34CAB-9259-4953-B2C6-6F6891EF38BF}"/>
    <dgm:cxn modelId="{1896CF3D-066F-4B10-BEA4-38C8F9389C94}" type="presOf" srcId="{D38CCD8A-B8B7-49E6-BFA6-5EFF3FCDC6C3}" destId="{293472FE-CF26-4DEE-8083-6328817882E1}" srcOrd="0" destOrd="1" presId="urn:microsoft.com/office/officeart/2005/8/layout/default"/>
    <dgm:cxn modelId="{8F29D25C-B382-499B-BC97-4F647540B764}" srcId="{2CC2B22C-D167-4EB8-8248-4545B513090F}" destId="{D38CCD8A-B8B7-49E6-BFA6-5EFF3FCDC6C3}" srcOrd="0" destOrd="0" parTransId="{18F97221-F106-4DFC-ABAE-7D23E76024F7}" sibTransId="{CD1AF18A-DA91-4E52-9FAA-1503420FADB4}"/>
    <dgm:cxn modelId="{D61B025E-AAD4-49A1-8659-1681683EE997}" srcId="{5E1ACEBE-0841-4051-AE1E-65A5057D43BA}" destId="{89CAB1EC-0342-45FD-9F8A-9308D7437A4A}" srcOrd="0" destOrd="0" parTransId="{EB5F9AC4-129A-442C-BF4E-CAB6994E0152}" sibTransId="{DB70121D-B708-45CF-8692-801418854497}"/>
    <dgm:cxn modelId="{E4990A43-DCB1-4E69-97BD-6F30D2141AE5}" type="presOf" srcId="{51181AF6-E8C3-457B-AA68-02E8047ABBD3}" destId="{782A317B-9CD8-4B09-889C-4A7C6D9FAB19}" srcOrd="0" destOrd="2" presId="urn:microsoft.com/office/officeart/2005/8/layout/default"/>
    <dgm:cxn modelId="{ED994964-1C28-48EF-939A-97A6F8C2D157}" type="presOf" srcId="{AFDF3165-8AF2-4A12-BC33-EEC9777DD73E}" destId="{E3F347FF-7C1B-46B8-B451-C01B98F0B313}" srcOrd="0" destOrd="0" presId="urn:microsoft.com/office/officeart/2005/8/layout/default"/>
    <dgm:cxn modelId="{C3744366-943A-4F31-A0CF-BAAA106AD726}" srcId="{AFDF3165-8AF2-4A12-BC33-EEC9777DD73E}" destId="{8846A7ED-7EB8-495B-BEA6-B4EDA48B7216}" srcOrd="3" destOrd="0" parTransId="{3E927138-DDB1-4E78-83FD-78037DE2A407}" sibTransId="{6EE22DA8-78E4-4990-8401-9D1503BC7EF9}"/>
    <dgm:cxn modelId="{43BC444C-E09C-447C-8B85-A5155D12E6C3}" type="presOf" srcId="{5E1ACEBE-0841-4051-AE1E-65A5057D43BA}" destId="{F7CC5F1C-68CC-4272-94B5-00DB29F62AB7}" srcOrd="0" destOrd="0" presId="urn:microsoft.com/office/officeart/2005/8/layout/default"/>
    <dgm:cxn modelId="{35B9C54C-6245-40F5-A707-F3B284BAE3AB}" type="presOf" srcId="{DC80ED52-6797-4587-99C7-AD1C3768CAAF}" destId="{361BED33-B727-498A-8452-AFB5F51814CF}" srcOrd="0" destOrd="2" presId="urn:microsoft.com/office/officeart/2005/8/layout/default"/>
    <dgm:cxn modelId="{A45C0971-DA49-4BAA-B047-D1E330037F22}" type="presOf" srcId="{89CAB1EC-0342-45FD-9F8A-9308D7437A4A}" destId="{F7CC5F1C-68CC-4272-94B5-00DB29F62AB7}" srcOrd="0" destOrd="1" presId="urn:microsoft.com/office/officeart/2005/8/layout/default"/>
    <dgm:cxn modelId="{9CDC7054-BA8B-4FC5-98BC-A340BE6CBA40}" srcId="{AFDF3165-8AF2-4A12-BC33-EEC9777DD73E}" destId="{2CC2B22C-D167-4EB8-8248-4545B513090F}" srcOrd="0" destOrd="0" parTransId="{BF221C4E-A6B9-441E-BD42-26B7CFA29162}" sibTransId="{3806209F-8EA2-4946-9D0C-777257B339BE}"/>
    <dgm:cxn modelId="{95B38589-58AA-41FB-8B74-B6B630F01110}" srcId="{8846A7ED-7EB8-495B-BEA6-B4EDA48B7216}" destId="{DC80ED52-6797-4587-99C7-AD1C3768CAAF}" srcOrd="1" destOrd="0" parTransId="{BABE3527-14CB-4DBF-B3F5-D163BA4B64FF}" sibTransId="{510DE380-7C60-487C-B49A-90A8CEF5A506}"/>
    <dgm:cxn modelId="{04B39F92-D7D2-47FA-88B4-4049548910F3}" srcId="{4024F7CA-3C76-459A-BFA8-C90B6E1D54E0}" destId="{51181AF6-E8C3-457B-AA68-02E8047ABBD3}" srcOrd="1" destOrd="0" parTransId="{28B6A111-E1EC-4B3C-BB06-64DA012EE711}" sibTransId="{23D4EEE9-5951-4318-8BCA-2764BFA6F17F}"/>
    <dgm:cxn modelId="{75FF7FA8-CC92-4F89-9F63-044FEA98096B}" type="presOf" srcId="{7C7A43B5-9599-42B6-A81B-961EAB01E78F}" destId="{F7CC5F1C-68CC-4272-94B5-00DB29F62AB7}" srcOrd="0" destOrd="2" presId="urn:microsoft.com/office/officeart/2005/8/layout/default"/>
    <dgm:cxn modelId="{BA3711AD-5D00-4480-8654-5237B4F5A272}" type="presOf" srcId="{4024F7CA-3C76-459A-BFA8-C90B6E1D54E0}" destId="{782A317B-9CD8-4B09-889C-4A7C6D9FAB19}" srcOrd="0" destOrd="0" presId="urn:microsoft.com/office/officeart/2005/8/layout/default"/>
    <dgm:cxn modelId="{3ADBBDAE-6EBB-4D4F-B231-A2B83D533562}" type="presOf" srcId="{DB5784E1-EDC3-47CE-ABCE-A79688683EDB}" destId="{782A317B-9CD8-4B09-889C-4A7C6D9FAB19}" srcOrd="0" destOrd="1" presId="urn:microsoft.com/office/officeart/2005/8/layout/default"/>
    <dgm:cxn modelId="{97519CCB-1127-4CF5-AA3A-F1538EA0CEF5}" srcId="{AFDF3165-8AF2-4A12-BC33-EEC9777DD73E}" destId="{4024F7CA-3C76-459A-BFA8-C90B6E1D54E0}" srcOrd="2" destOrd="0" parTransId="{40FB9F6B-C7EC-4023-9CD2-590DE966B131}" sibTransId="{A84F9AEE-3B14-408A-A726-AB5264A88A4D}"/>
    <dgm:cxn modelId="{F52B42CE-AFA8-4B84-9000-9B1548A5A168}" type="presOf" srcId="{2CC2B22C-D167-4EB8-8248-4545B513090F}" destId="{293472FE-CF26-4DEE-8083-6328817882E1}" srcOrd="0" destOrd="0" presId="urn:microsoft.com/office/officeart/2005/8/layout/default"/>
    <dgm:cxn modelId="{2019F9D4-5056-4429-A2F8-603BD2E09F52}" srcId="{AFDF3165-8AF2-4A12-BC33-EEC9777DD73E}" destId="{5E1ACEBE-0841-4051-AE1E-65A5057D43BA}" srcOrd="1" destOrd="0" parTransId="{970339CC-459F-44FC-B446-2CE3E9FB1AB0}" sibTransId="{89FC9A8A-BEDC-4CEB-8F2A-FA522628BC06}"/>
    <dgm:cxn modelId="{EDD4D2DA-DFF9-4A5C-8EE8-2D82EFFB2998}" srcId="{2CC2B22C-D167-4EB8-8248-4545B513090F}" destId="{6D11149F-44BE-4A89-B559-9C57217B53CD}" srcOrd="1" destOrd="0" parTransId="{FAFFE1AD-1F25-4FF6-ACD5-E21F3E62BCF0}" sibTransId="{8A9E70E4-2F8D-4109-9FB6-BD67A2B2CD36}"/>
    <dgm:cxn modelId="{DBC05BDE-37D5-440C-80B1-086C0E1A8732}" type="presOf" srcId="{6D11149F-44BE-4A89-B559-9C57217B53CD}" destId="{293472FE-CF26-4DEE-8083-6328817882E1}" srcOrd="0" destOrd="2" presId="urn:microsoft.com/office/officeart/2005/8/layout/default"/>
    <dgm:cxn modelId="{B1C956EE-22A3-4A36-AC4A-35E15C1256FE}" type="presOf" srcId="{8846A7ED-7EB8-495B-BEA6-B4EDA48B7216}" destId="{361BED33-B727-498A-8452-AFB5F51814CF}" srcOrd="0" destOrd="0" presId="urn:microsoft.com/office/officeart/2005/8/layout/default"/>
    <dgm:cxn modelId="{AE28CAEF-F091-413E-A0EC-8AC73BA9D5DF}" srcId="{8846A7ED-7EB8-495B-BEA6-B4EDA48B7216}" destId="{14229BAA-2B90-492A-A91E-FEC434894AF0}" srcOrd="0" destOrd="0" parTransId="{6D931171-3B43-4790-AEFB-123B6E14E920}" sibTransId="{338EBEE0-E6C5-4712-943F-A5BA5785BCF6}"/>
    <dgm:cxn modelId="{D2D55EFB-8265-41D6-A374-402D379627BF}" type="presOf" srcId="{D2C8492F-ED7D-4629-ACBD-B9E33C3C940E}" destId="{361BED33-B727-498A-8452-AFB5F51814CF}" srcOrd="0" destOrd="3" presId="urn:microsoft.com/office/officeart/2005/8/layout/default"/>
    <dgm:cxn modelId="{36355486-8787-42BE-BB2C-2A5D0AB55546}" type="presParOf" srcId="{E3F347FF-7C1B-46B8-B451-C01B98F0B313}" destId="{293472FE-CF26-4DEE-8083-6328817882E1}" srcOrd="0" destOrd="0" presId="urn:microsoft.com/office/officeart/2005/8/layout/default"/>
    <dgm:cxn modelId="{7AED3E4C-906B-4814-8DA6-CB1CFD9A8DAB}" type="presParOf" srcId="{E3F347FF-7C1B-46B8-B451-C01B98F0B313}" destId="{78F27AD1-487B-472C-97BC-1933E29CB2FC}" srcOrd="1" destOrd="0" presId="urn:microsoft.com/office/officeart/2005/8/layout/default"/>
    <dgm:cxn modelId="{01755507-7247-4EE1-A7DE-A504C7155825}" type="presParOf" srcId="{E3F347FF-7C1B-46B8-B451-C01B98F0B313}" destId="{F7CC5F1C-68CC-4272-94B5-00DB29F62AB7}" srcOrd="2" destOrd="0" presId="urn:microsoft.com/office/officeart/2005/8/layout/default"/>
    <dgm:cxn modelId="{1E0189C9-F4D8-4E2C-8B87-E2DE004064B2}" type="presParOf" srcId="{E3F347FF-7C1B-46B8-B451-C01B98F0B313}" destId="{5D182C0A-47C2-4A1C-B6F0-3A837E5D32E1}" srcOrd="3" destOrd="0" presId="urn:microsoft.com/office/officeart/2005/8/layout/default"/>
    <dgm:cxn modelId="{A716C42A-5B01-46D8-B695-D105FB14CA09}" type="presParOf" srcId="{E3F347FF-7C1B-46B8-B451-C01B98F0B313}" destId="{782A317B-9CD8-4B09-889C-4A7C6D9FAB19}" srcOrd="4" destOrd="0" presId="urn:microsoft.com/office/officeart/2005/8/layout/default"/>
    <dgm:cxn modelId="{29A2FB24-98F4-4AEE-872B-3ECAAF961B50}" type="presParOf" srcId="{E3F347FF-7C1B-46B8-B451-C01B98F0B313}" destId="{8D436B2F-0447-42D9-979B-1111981DD6D5}" srcOrd="5" destOrd="0" presId="urn:microsoft.com/office/officeart/2005/8/layout/default"/>
    <dgm:cxn modelId="{EB969104-E1BD-4F99-A4CC-7158F7DCF0B7}" type="presParOf" srcId="{E3F347FF-7C1B-46B8-B451-C01B98F0B313}" destId="{361BED33-B727-498A-8452-AFB5F51814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3165-8AF2-4A12-BC33-EEC9777DD73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CC2B22C-D167-4EB8-8248-4545B513090F}">
      <dgm:prSet phldrT="[Text]"/>
      <dgm:spPr/>
      <dgm:t>
        <a:bodyPr/>
        <a:lstStyle/>
        <a:p>
          <a:r>
            <a:rPr lang="en-GB"/>
            <a:t>Hard Pure</a:t>
          </a:r>
        </a:p>
      </dgm:t>
    </dgm:pt>
    <dgm:pt modelId="{BF221C4E-A6B9-441E-BD42-26B7CFA29162}" type="parTrans" cxnId="{9CDC7054-BA8B-4FC5-98BC-A340BE6CBA40}">
      <dgm:prSet/>
      <dgm:spPr/>
      <dgm:t>
        <a:bodyPr/>
        <a:lstStyle/>
        <a:p>
          <a:endParaRPr lang="en-GB"/>
        </a:p>
      </dgm:t>
    </dgm:pt>
    <dgm:pt modelId="{3806209F-8EA2-4946-9D0C-777257B339BE}" type="sibTrans" cxnId="{9CDC7054-BA8B-4FC5-98BC-A340BE6CBA40}">
      <dgm:prSet/>
      <dgm:spPr/>
      <dgm:t>
        <a:bodyPr/>
        <a:lstStyle/>
        <a:p>
          <a:endParaRPr lang="en-GB"/>
        </a:p>
      </dgm:t>
    </dgm:pt>
    <dgm:pt modelId="{D38CCD8A-B8B7-49E6-BFA6-5EFF3FCDC6C3}">
      <dgm:prSet phldrT="[Text]"/>
      <dgm:spPr/>
      <dgm:t>
        <a:bodyPr/>
        <a:lstStyle/>
        <a:p>
          <a:r>
            <a:rPr lang="en-GB"/>
            <a:t>natural sciences</a:t>
          </a:r>
        </a:p>
      </dgm:t>
    </dgm:pt>
    <dgm:pt modelId="{18F97221-F106-4DFC-ABAE-7D23E76024F7}" type="parTrans" cxnId="{8F29D25C-B382-499B-BC97-4F647540B764}">
      <dgm:prSet/>
      <dgm:spPr/>
      <dgm:t>
        <a:bodyPr/>
        <a:lstStyle/>
        <a:p>
          <a:endParaRPr lang="en-GB"/>
        </a:p>
      </dgm:t>
    </dgm:pt>
    <dgm:pt modelId="{CD1AF18A-DA91-4E52-9FAA-1503420FADB4}" type="sibTrans" cxnId="{8F29D25C-B382-499B-BC97-4F647540B764}">
      <dgm:prSet/>
      <dgm:spPr/>
      <dgm:t>
        <a:bodyPr/>
        <a:lstStyle/>
        <a:p>
          <a:endParaRPr lang="en-GB"/>
        </a:p>
      </dgm:t>
    </dgm:pt>
    <dgm:pt modelId="{6D11149F-44BE-4A89-B559-9C57217B53CD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physics, maths</a:t>
          </a:r>
        </a:p>
      </dgm:t>
    </dgm:pt>
    <dgm:pt modelId="{FAFFE1AD-1F25-4FF6-ACD5-E21F3E62BCF0}" type="parTrans" cxnId="{EDD4D2DA-DFF9-4A5C-8EE8-2D82EFFB2998}">
      <dgm:prSet/>
      <dgm:spPr/>
      <dgm:t>
        <a:bodyPr/>
        <a:lstStyle/>
        <a:p>
          <a:endParaRPr lang="en-GB"/>
        </a:p>
      </dgm:t>
    </dgm:pt>
    <dgm:pt modelId="{8A9E70E4-2F8D-4109-9FB6-BD67A2B2CD36}" type="sibTrans" cxnId="{EDD4D2DA-DFF9-4A5C-8EE8-2D82EFFB2998}">
      <dgm:prSet/>
      <dgm:spPr/>
      <dgm:t>
        <a:bodyPr/>
        <a:lstStyle/>
        <a:p>
          <a:endParaRPr lang="en-GB"/>
        </a:p>
      </dgm:t>
    </dgm:pt>
    <dgm:pt modelId="{5E1ACEBE-0841-4051-AE1E-65A5057D43BA}">
      <dgm:prSet phldrT="[Text]"/>
      <dgm:spPr/>
      <dgm:t>
        <a:bodyPr/>
        <a:lstStyle/>
        <a:p>
          <a:r>
            <a:rPr lang="en-GB"/>
            <a:t>Soft Pure</a:t>
          </a:r>
        </a:p>
      </dgm:t>
    </dgm:pt>
    <dgm:pt modelId="{970339CC-459F-44FC-B446-2CE3E9FB1AB0}" type="parTrans" cxnId="{2019F9D4-5056-4429-A2F8-603BD2E09F52}">
      <dgm:prSet/>
      <dgm:spPr/>
      <dgm:t>
        <a:bodyPr/>
        <a:lstStyle/>
        <a:p>
          <a:endParaRPr lang="en-GB"/>
        </a:p>
      </dgm:t>
    </dgm:pt>
    <dgm:pt modelId="{89FC9A8A-BEDC-4CEB-8F2A-FA522628BC06}" type="sibTrans" cxnId="{2019F9D4-5056-4429-A2F8-603BD2E09F52}">
      <dgm:prSet/>
      <dgm:spPr/>
      <dgm:t>
        <a:bodyPr/>
        <a:lstStyle/>
        <a:p>
          <a:endParaRPr lang="en-GB"/>
        </a:p>
      </dgm:t>
    </dgm:pt>
    <dgm:pt modelId="{89CAB1EC-0342-45FD-9F8A-9308D7437A4A}">
      <dgm:prSet phldrT="[Text]"/>
      <dgm:spPr/>
      <dgm:t>
        <a:bodyPr/>
        <a:lstStyle/>
        <a:p>
          <a:r>
            <a:rPr lang="en-GB"/>
            <a:t>humanities &amp; social sciences</a:t>
          </a:r>
        </a:p>
      </dgm:t>
    </dgm:pt>
    <dgm:pt modelId="{EB5F9AC4-129A-442C-BF4E-CAB6994E0152}" type="parTrans" cxnId="{D61B025E-AAD4-49A1-8659-1681683EE997}">
      <dgm:prSet/>
      <dgm:spPr/>
      <dgm:t>
        <a:bodyPr/>
        <a:lstStyle/>
        <a:p>
          <a:endParaRPr lang="en-GB"/>
        </a:p>
      </dgm:t>
    </dgm:pt>
    <dgm:pt modelId="{DB70121D-B708-45CF-8692-801418854497}" type="sibTrans" cxnId="{D61B025E-AAD4-49A1-8659-1681683EE997}">
      <dgm:prSet/>
      <dgm:spPr/>
      <dgm:t>
        <a:bodyPr/>
        <a:lstStyle/>
        <a:p>
          <a:endParaRPr lang="en-GB"/>
        </a:p>
      </dgm:t>
    </dgm:pt>
    <dgm:pt modelId="{7C7A43B5-9599-42B6-A81B-961EAB01E78F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history &amp; anthropology</a:t>
          </a:r>
        </a:p>
      </dgm:t>
    </dgm:pt>
    <dgm:pt modelId="{B8376870-97E1-44BD-945D-D2F1DB82019F}" type="parTrans" cxnId="{761E3831-8443-4CF6-AE08-C6339E57B16F}">
      <dgm:prSet/>
      <dgm:spPr/>
      <dgm:t>
        <a:bodyPr/>
        <a:lstStyle/>
        <a:p>
          <a:endParaRPr lang="en-GB"/>
        </a:p>
      </dgm:t>
    </dgm:pt>
    <dgm:pt modelId="{06F34CAB-9259-4953-B2C6-6F6891EF38BF}" type="sibTrans" cxnId="{761E3831-8443-4CF6-AE08-C6339E57B16F}">
      <dgm:prSet/>
      <dgm:spPr/>
      <dgm:t>
        <a:bodyPr/>
        <a:lstStyle/>
        <a:p>
          <a:endParaRPr lang="en-GB"/>
        </a:p>
      </dgm:t>
    </dgm:pt>
    <dgm:pt modelId="{4024F7CA-3C76-459A-BFA8-C90B6E1D54E0}">
      <dgm:prSet phldrT="[Text]"/>
      <dgm:spPr/>
      <dgm:t>
        <a:bodyPr/>
        <a:lstStyle/>
        <a:p>
          <a:r>
            <a:rPr lang="en-GB"/>
            <a:t>Hard Applied</a:t>
          </a:r>
        </a:p>
      </dgm:t>
    </dgm:pt>
    <dgm:pt modelId="{40FB9F6B-C7EC-4023-9CD2-590DE966B131}" type="parTrans" cxnId="{97519CCB-1127-4CF5-AA3A-F1538EA0CEF5}">
      <dgm:prSet/>
      <dgm:spPr/>
      <dgm:t>
        <a:bodyPr/>
        <a:lstStyle/>
        <a:p>
          <a:endParaRPr lang="en-GB"/>
        </a:p>
      </dgm:t>
    </dgm:pt>
    <dgm:pt modelId="{A84F9AEE-3B14-408A-A726-AB5264A88A4D}" type="sibTrans" cxnId="{97519CCB-1127-4CF5-AA3A-F1538EA0CEF5}">
      <dgm:prSet/>
      <dgm:spPr/>
      <dgm:t>
        <a:bodyPr/>
        <a:lstStyle/>
        <a:p>
          <a:endParaRPr lang="en-GB"/>
        </a:p>
      </dgm:t>
    </dgm:pt>
    <dgm:pt modelId="{DB5784E1-EDC3-47CE-ABCE-A79688683EDB}">
      <dgm:prSet phldrT="[Text]"/>
      <dgm:spPr/>
      <dgm:t>
        <a:bodyPr/>
        <a:lstStyle/>
        <a:p>
          <a:r>
            <a:rPr lang="en-GB"/>
            <a:t>science-based professions</a:t>
          </a:r>
        </a:p>
      </dgm:t>
    </dgm:pt>
    <dgm:pt modelId="{15C8295B-A30F-4FA7-9833-C22FB998867E}" type="parTrans" cxnId="{84BD7401-912C-4EF4-A43E-A11044CA38A9}">
      <dgm:prSet/>
      <dgm:spPr/>
      <dgm:t>
        <a:bodyPr/>
        <a:lstStyle/>
        <a:p>
          <a:endParaRPr lang="en-GB"/>
        </a:p>
      </dgm:t>
    </dgm:pt>
    <dgm:pt modelId="{8F2241CD-7E67-4292-82F2-0DED13AE9504}" type="sibTrans" cxnId="{84BD7401-912C-4EF4-A43E-A11044CA38A9}">
      <dgm:prSet/>
      <dgm:spPr/>
      <dgm:t>
        <a:bodyPr/>
        <a:lstStyle/>
        <a:p>
          <a:endParaRPr lang="en-GB"/>
        </a:p>
      </dgm:t>
    </dgm:pt>
    <dgm:pt modelId="{51181AF6-E8C3-457B-AA68-02E8047ABBD3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mechanical engineering</a:t>
          </a:r>
        </a:p>
      </dgm:t>
    </dgm:pt>
    <dgm:pt modelId="{28B6A111-E1EC-4B3C-BB06-64DA012EE711}" type="parTrans" cxnId="{04B39F92-D7D2-47FA-88B4-4049548910F3}">
      <dgm:prSet/>
      <dgm:spPr/>
      <dgm:t>
        <a:bodyPr/>
        <a:lstStyle/>
        <a:p>
          <a:endParaRPr lang="en-GB"/>
        </a:p>
      </dgm:t>
    </dgm:pt>
    <dgm:pt modelId="{23D4EEE9-5951-4318-8BCA-2764BFA6F17F}" type="sibTrans" cxnId="{04B39F92-D7D2-47FA-88B4-4049548910F3}">
      <dgm:prSet/>
      <dgm:spPr/>
      <dgm:t>
        <a:bodyPr/>
        <a:lstStyle/>
        <a:p>
          <a:endParaRPr lang="en-GB"/>
        </a:p>
      </dgm:t>
    </dgm:pt>
    <dgm:pt modelId="{8846A7ED-7EB8-495B-BEA6-B4EDA48B7216}">
      <dgm:prSet/>
      <dgm:spPr/>
      <dgm:t>
        <a:bodyPr/>
        <a:lstStyle/>
        <a:p>
          <a:r>
            <a:rPr lang="en-GB"/>
            <a:t>Soft Applied</a:t>
          </a:r>
        </a:p>
      </dgm:t>
    </dgm:pt>
    <dgm:pt modelId="{3E927138-DDB1-4E78-83FD-78037DE2A407}" type="parTrans" cxnId="{C3744366-943A-4F31-A0CF-BAAA106AD726}">
      <dgm:prSet/>
      <dgm:spPr/>
      <dgm:t>
        <a:bodyPr/>
        <a:lstStyle/>
        <a:p>
          <a:endParaRPr lang="en-GB"/>
        </a:p>
      </dgm:t>
    </dgm:pt>
    <dgm:pt modelId="{6EE22DA8-78E4-4990-8401-9D1503BC7EF9}" type="sibTrans" cxnId="{C3744366-943A-4F31-A0CF-BAAA106AD726}">
      <dgm:prSet/>
      <dgm:spPr/>
      <dgm:t>
        <a:bodyPr/>
        <a:lstStyle/>
        <a:p>
          <a:endParaRPr lang="en-GB"/>
        </a:p>
      </dgm:t>
    </dgm:pt>
    <dgm:pt modelId="{D2C8492F-ED7D-4629-ACBD-B9E33C3C940E}">
      <dgm:prSet/>
      <dgm:spPr/>
      <dgm:t>
        <a:bodyPr/>
        <a:lstStyle/>
        <a:p>
          <a:endParaRPr lang="en-GB"/>
        </a:p>
      </dgm:t>
    </dgm:pt>
    <dgm:pt modelId="{3BAABAF9-2876-4849-A72E-EA225B499743}" type="parTrans" cxnId="{66F45C20-273E-42A4-ACBF-EF7A5FB81656}">
      <dgm:prSet/>
      <dgm:spPr/>
      <dgm:t>
        <a:bodyPr/>
        <a:lstStyle/>
        <a:p>
          <a:endParaRPr lang="en-GB"/>
        </a:p>
      </dgm:t>
    </dgm:pt>
    <dgm:pt modelId="{30E6619F-39CC-4344-9F53-6E3958D36A1E}" type="sibTrans" cxnId="{66F45C20-273E-42A4-ACBF-EF7A5FB81656}">
      <dgm:prSet/>
      <dgm:spPr/>
      <dgm:t>
        <a:bodyPr/>
        <a:lstStyle/>
        <a:p>
          <a:endParaRPr lang="en-GB"/>
        </a:p>
      </dgm:t>
    </dgm:pt>
    <dgm:pt modelId="{14229BAA-2B90-492A-A91E-FEC434894AF0}">
      <dgm:prSet/>
      <dgm:spPr/>
      <dgm:t>
        <a:bodyPr/>
        <a:lstStyle/>
        <a:p>
          <a:r>
            <a:rPr lang="en-GB"/>
            <a:t>social professions</a:t>
          </a:r>
        </a:p>
      </dgm:t>
    </dgm:pt>
    <dgm:pt modelId="{6D931171-3B43-4790-AEFB-123B6E14E920}" type="parTrans" cxnId="{AE28CAEF-F091-413E-A0EC-8AC73BA9D5DF}">
      <dgm:prSet/>
      <dgm:spPr/>
      <dgm:t>
        <a:bodyPr/>
        <a:lstStyle/>
        <a:p>
          <a:endParaRPr lang="en-GB"/>
        </a:p>
      </dgm:t>
    </dgm:pt>
    <dgm:pt modelId="{338EBEE0-E6C5-4712-943F-A5BA5785BCF6}" type="sibTrans" cxnId="{AE28CAEF-F091-413E-A0EC-8AC73BA9D5DF}">
      <dgm:prSet/>
      <dgm:spPr/>
      <dgm:t>
        <a:bodyPr/>
        <a:lstStyle/>
        <a:p>
          <a:endParaRPr lang="en-GB"/>
        </a:p>
      </dgm:t>
    </dgm:pt>
    <dgm:pt modelId="{DC80ED52-6797-4587-99C7-AD1C3768CAAF}">
      <dgm:prSet/>
      <dgm:spPr/>
      <dgm:t>
        <a:bodyPr/>
        <a:lstStyle/>
        <a:p>
          <a:r>
            <a:rPr lang="en-GB" err="1"/>
            <a:t>eg</a:t>
          </a:r>
          <a:r>
            <a:rPr lang="en-GB"/>
            <a:t>, education, management</a:t>
          </a:r>
        </a:p>
      </dgm:t>
    </dgm:pt>
    <dgm:pt modelId="{BABE3527-14CB-4DBF-B3F5-D163BA4B64FF}" type="parTrans" cxnId="{95B38589-58AA-41FB-8B74-B6B630F01110}">
      <dgm:prSet/>
      <dgm:spPr/>
      <dgm:t>
        <a:bodyPr/>
        <a:lstStyle/>
        <a:p>
          <a:endParaRPr lang="en-GB"/>
        </a:p>
      </dgm:t>
    </dgm:pt>
    <dgm:pt modelId="{510DE380-7C60-487C-B49A-90A8CEF5A506}" type="sibTrans" cxnId="{95B38589-58AA-41FB-8B74-B6B630F01110}">
      <dgm:prSet/>
      <dgm:spPr/>
      <dgm:t>
        <a:bodyPr/>
        <a:lstStyle/>
        <a:p>
          <a:endParaRPr lang="en-GB"/>
        </a:p>
      </dgm:t>
    </dgm:pt>
    <dgm:pt modelId="{E3F347FF-7C1B-46B8-B451-C01B98F0B313}" type="pres">
      <dgm:prSet presAssocID="{AFDF3165-8AF2-4A12-BC33-EEC9777DD73E}" presName="diagram" presStyleCnt="0">
        <dgm:presLayoutVars>
          <dgm:dir/>
          <dgm:resizeHandles val="exact"/>
        </dgm:presLayoutVars>
      </dgm:prSet>
      <dgm:spPr/>
    </dgm:pt>
    <dgm:pt modelId="{293472FE-CF26-4DEE-8083-6328817882E1}" type="pres">
      <dgm:prSet presAssocID="{2CC2B22C-D167-4EB8-8248-4545B513090F}" presName="node" presStyleLbl="node1" presStyleIdx="0" presStyleCnt="4">
        <dgm:presLayoutVars>
          <dgm:bulletEnabled val="1"/>
        </dgm:presLayoutVars>
      </dgm:prSet>
      <dgm:spPr/>
    </dgm:pt>
    <dgm:pt modelId="{78F27AD1-487B-472C-97BC-1933E29CB2FC}" type="pres">
      <dgm:prSet presAssocID="{3806209F-8EA2-4946-9D0C-777257B339BE}" presName="sibTrans" presStyleCnt="0"/>
      <dgm:spPr/>
    </dgm:pt>
    <dgm:pt modelId="{F7CC5F1C-68CC-4272-94B5-00DB29F62AB7}" type="pres">
      <dgm:prSet presAssocID="{5E1ACEBE-0841-4051-AE1E-65A5057D43BA}" presName="node" presStyleLbl="node1" presStyleIdx="1" presStyleCnt="4">
        <dgm:presLayoutVars>
          <dgm:bulletEnabled val="1"/>
        </dgm:presLayoutVars>
      </dgm:prSet>
      <dgm:spPr/>
    </dgm:pt>
    <dgm:pt modelId="{5D182C0A-47C2-4A1C-B6F0-3A837E5D32E1}" type="pres">
      <dgm:prSet presAssocID="{89FC9A8A-BEDC-4CEB-8F2A-FA522628BC06}" presName="sibTrans" presStyleCnt="0"/>
      <dgm:spPr/>
    </dgm:pt>
    <dgm:pt modelId="{782A317B-9CD8-4B09-889C-4A7C6D9FAB19}" type="pres">
      <dgm:prSet presAssocID="{4024F7CA-3C76-459A-BFA8-C90B6E1D54E0}" presName="node" presStyleLbl="node1" presStyleIdx="2" presStyleCnt="4">
        <dgm:presLayoutVars>
          <dgm:bulletEnabled val="1"/>
        </dgm:presLayoutVars>
      </dgm:prSet>
      <dgm:spPr/>
    </dgm:pt>
    <dgm:pt modelId="{8D436B2F-0447-42D9-979B-1111981DD6D5}" type="pres">
      <dgm:prSet presAssocID="{A84F9AEE-3B14-408A-A726-AB5264A88A4D}" presName="sibTrans" presStyleCnt="0"/>
      <dgm:spPr/>
    </dgm:pt>
    <dgm:pt modelId="{361BED33-B727-498A-8452-AFB5F51814CF}" type="pres">
      <dgm:prSet presAssocID="{8846A7ED-7EB8-495B-BEA6-B4EDA48B7216}" presName="node" presStyleLbl="node1" presStyleIdx="3" presStyleCnt="4">
        <dgm:presLayoutVars>
          <dgm:bulletEnabled val="1"/>
        </dgm:presLayoutVars>
      </dgm:prSet>
      <dgm:spPr/>
    </dgm:pt>
  </dgm:ptLst>
  <dgm:cxnLst>
    <dgm:cxn modelId="{84BD7401-912C-4EF4-A43E-A11044CA38A9}" srcId="{4024F7CA-3C76-459A-BFA8-C90B6E1D54E0}" destId="{DB5784E1-EDC3-47CE-ABCE-A79688683EDB}" srcOrd="0" destOrd="0" parTransId="{15C8295B-A30F-4FA7-9833-C22FB998867E}" sibTransId="{8F2241CD-7E67-4292-82F2-0DED13AE9504}"/>
    <dgm:cxn modelId="{ACD92111-8552-4A21-BC63-3AA4A02B4A3F}" type="presOf" srcId="{14229BAA-2B90-492A-A91E-FEC434894AF0}" destId="{361BED33-B727-498A-8452-AFB5F51814CF}" srcOrd="0" destOrd="1" presId="urn:microsoft.com/office/officeart/2005/8/layout/default"/>
    <dgm:cxn modelId="{66F45C20-273E-42A4-ACBF-EF7A5FB81656}" srcId="{8846A7ED-7EB8-495B-BEA6-B4EDA48B7216}" destId="{D2C8492F-ED7D-4629-ACBD-B9E33C3C940E}" srcOrd="2" destOrd="0" parTransId="{3BAABAF9-2876-4849-A72E-EA225B499743}" sibTransId="{30E6619F-39CC-4344-9F53-6E3958D36A1E}"/>
    <dgm:cxn modelId="{761E3831-8443-4CF6-AE08-C6339E57B16F}" srcId="{5E1ACEBE-0841-4051-AE1E-65A5057D43BA}" destId="{7C7A43B5-9599-42B6-A81B-961EAB01E78F}" srcOrd="1" destOrd="0" parTransId="{B8376870-97E1-44BD-945D-D2F1DB82019F}" sibTransId="{06F34CAB-9259-4953-B2C6-6F6891EF38BF}"/>
    <dgm:cxn modelId="{1896CF3D-066F-4B10-BEA4-38C8F9389C94}" type="presOf" srcId="{D38CCD8A-B8B7-49E6-BFA6-5EFF3FCDC6C3}" destId="{293472FE-CF26-4DEE-8083-6328817882E1}" srcOrd="0" destOrd="1" presId="urn:microsoft.com/office/officeart/2005/8/layout/default"/>
    <dgm:cxn modelId="{8F29D25C-B382-499B-BC97-4F647540B764}" srcId="{2CC2B22C-D167-4EB8-8248-4545B513090F}" destId="{D38CCD8A-B8B7-49E6-BFA6-5EFF3FCDC6C3}" srcOrd="0" destOrd="0" parTransId="{18F97221-F106-4DFC-ABAE-7D23E76024F7}" sibTransId="{CD1AF18A-DA91-4E52-9FAA-1503420FADB4}"/>
    <dgm:cxn modelId="{D61B025E-AAD4-49A1-8659-1681683EE997}" srcId="{5E1ACEBE-0841-4051-AE1E-65A5057D43BA}" destId="{89CAB1EC-0342-45FD-9F8A-9308D7437A4A}" srcOrd="0" destOrd="0" parTransId="{EB5F9AC4-129A-442C-BF4E-CAB6994E0152}" sibTransId="{DB70121D-B708-45CF-8692-801418854497}"/>
    <dgm:cxn modelId="{E4990A43-DCB1-4E69-97BD-6F30D2141AE5}" type="presOf" srcId="{51181AF6-E8C3-457B-AA68-02E8047ABBD3}" destId="{782A317B-9CD8-4B09-889C-4A7C6D9FAB19}" srcOrd="0" destOrd="2" presId="urn:microsoft.com/office/officeart/2005/8/layout/default"/>
    <dgm:cxn modelId="{ED994964-1C28-48EF-939A-97A6F8C2D157}" type="presOf" srcId="{AFDF3165-8AF2-4A12-BC33-EEC9777DD73E}" destId="{E3F347FF-7C1B-46B8-B451-C01B98F0B313}" srcOrd="0" destOrd="0" presId="urn:microsoft.com/office/officeart/2005/8/layout/default"/>
    <dgm:cxn modelId="{C3744366-943A-4F31-A0CF-BAAA106AD726}" srcId="{AFDF3165-8AF2-4A12-BC33-EEC9777DD73E}" destId="{8846A7ED-7EB8-495B-BEA6-B4EDA48B7216}" srcOrd="3" destOrd="0" parTransId="{3E927138-DDB1-4E78-83FD-78037DE2A407}" sibTransId="{6EE22DA8-78E4-4990-8401-9D1503BC7EF9}"/>
    <dgm:cxn modelId="{43BC444C-E09C-447C-8B85-A5155D12E6C3}" type="presOf" srcId="{5E1ACEBE-0841-4051-AE1E-65A5057D43BA}" destId="{F7CC5F1C-68CC-4272-94B5-00DB29F62AB7}" srcOrd="0" destOrd="0" presId="urn:microsoft.com/office/officeart/2005/8/layout/default"/>
    <dgm:cxn modelId="{35B9C54C-6245-40F5-A707-F3B284BAE3AB}" type="presOf" srcId="{DC80ED52-6797-4587-99C7-AD1C3768CAAF}" destId="{361BED33-B727-498A-8452-AFB5F51814CF}" srcOrd="0" destOrd="2" presId="urn:microsoft.com/office/officeart/2005/8/layout/default"/>
    <dgm:cxn modelId="{A45C0971-DA49-4BAA-B047-D1E330037F22}" type="presOf" srcId="{89CAB1EC-0342-45FD-9F8A-9308D7437A4A}" destId="{F7CC5F1C-68CC-4272-94B5-00DB29F62AB7}" srcOrd="0" destOrd="1" presId="urn:microsoft.com/office/officeart/2005/8/layout/default"/>
    <dgm:cxn modelId="{9CDC7054-BA8B-4FC5-98BC-A340BE6CBA40}" srcId="{AFDF3165-8AF2-4A12-BC33-EEC9777DD73E}" destId="{2CC2B22C-D167-4EB8-8248-4545B513090F}" srcOrd="0" destOrd="0" parTransId="{BF221C4E-A6B9-441E-BD42-26B7CFA29162}" sibTransId="{3806209F-8EA2-4946-9D0C-777257B339BE}"/>
    <dgm:cxn modelId="{95B38589-58AA-41FB-8B74-B6B630F01110}" srcId="{8846A7ED-7EB8-495B-BEA6-B4EDA48B7216}" destId="{DC80ED52-6797-4587-99C7-AD1C3768CAAF}" srcOrd="1" destOrd="0" parTransId="{BABE3527-14CB-4DBF-B3F5-D163BA4B64FF}" sibTransId="{510DE380-7C60-487C-B49A-90A8CEF5A506}"/>
    <dgm:cxn modelId="{04B39F92-D7D2-47FA-88B4-4049548910F3}" srcId="{4024F7CA-3C76-459A-BFA8-C90B6E1D54E0}" destId="{51181AF6-E8C3-457B-AA68-02E8047ABBD3}" srcOrd="1" destOrd="0" parTransId="{28B6A111-E1EC-4B3C-BB06-64DA012EE711}" sibTransId="{23D4EEE9-5951-4318-8BCA-2764BFA6F17F}"/>
    <dgm:cxn modelId="{75FF7FA8-CC92-4F89-9F63-044FEA98096B}" type="presOf" srcId="{7C7A43B5-9599-42B6-A81B-961EAB01E78F}" destId="{F7CC5F1C-68CC-4272-94B5-00DB29F62AB7}" srcOrd="0" destOrd="2" presId="urn:microsoft.com/office/officeart/2005/8/layout/default"/>
    <dgm:cxn modelId="{BA3711AD-5D00-4480-8654-5237B4F5A272}" type="presOf" srcId="{4024F7CA-3C76-459A-BFA8-C90B6E1D54E0}" destId="{782A317B-9CD8-4B09-889C-4A7C6D9FAB19}" srcOrd="0" destOrd="0" presId="urn:microsoft.com/office/officeart/2005/8/layout/default"/>
    <dgm:cxn modelId="{3ADBBDAE-6EBB-4D4F-B231-A2B83D533562}" type="presOf" srcId="{DB5784E1-EDC3-47CE-ABCE-A79688683EDB}" destId="{782A317B-9CD8-4B09-889C-4A7C6D9FAB19}" srcOrd="0" destOrd="1" presId="urn:microsoft.com/office/officeart/2005/8/layout/default"/>
    <dgm:cxn modelId="{97519CCB-1127-4CF5-AA3A-F1538EA0CEF5}" srcId="{AFDF3165-8AF2-4A12-BC33-EEC9777DD73E}" destId="{4024F7CA-3C76-459A-BFA8-C90B6E1D54E0}" srcOrd="2" destOrd="0" parTransId="{40FB9F6B-C7EC-4023-9CD2-590DE966B131}" sibTransId="{A84F9AEE-3B14-408A-A726-AB5264A88A4D}"/>
    <dgm:cxn modelId="{F52B42CE-AFA8-4B84-9000-9B1548A5A168}" type="presOf" srcId="{2CC2B22C-D167-4EB8-8248-4545B513090F}" destId="{293472FE-CF26-4DEE-8083-6328817882E1}" srcOrd="0" destOrd="0" presId="urn:microsoft.com/office/officeart/2005/8/layout/default"/>
    <dgm:cxn modelId="{2019F9D4-5056-4429-A2F8-603BD2E09F52}" srcId="{AFDF3165-8AF2-4A12-BC33-EEC9777DD73E}" destId="{5E1ACEBE-0841-4051-AE1E-65A5057D43BA}" srcOrd="1" destOrd="0" parTransId="{970339CC-459F-44FC-B446-2CE3E9FB1AB0}" sibTransId="{89FC9A8A-BEDC-4CEB-8F2A-FA522628BC06}"/>
    <dgm:cxn modelId="{EDD4D2DA-DFF9-4A5C-8EE8-2D82EFFB2998}" srcId="{2CC2B22C-D167-4EB8-8248-4545B513090F}" destId="{6D11149F-44BE-4A89-B559-9C57217B53CD}" srcOrd="1" destOrd="0" parTransId="{FAFFE1AD-1F25-4FF6-ACD5-E21F3E62BCF0}" sibTransId="{8A9E70E4-2F8D-4109-9FB6-BD67A2B2CD36}"/>
    <dgm:cxn modelId="{DBC05BDE-37D5-440C-80B1-086C0E1A8732}" type="presOf" srcId="{6D11149F-44BE-4A89-B559-9C57217B53CD}" destId="{293472FE-CF26-4DEE-8083-6328817882E1}" srcOrd="0" destOrd="2" presId="urn:microsoft.com/office/officeart/2005/8/layout/default"/>
    <dgm:cxn modelId="{B1C956EE-22A3-4A36-AC4A-35E15C1256FE}" type="presOf" srcId="{8846A7ED-7EB8-495B-BEA6-B4EDA48B7216}" destId="{361BED33-B727-498A-8452-AFB5F51814CF}" srcOrd="0" destOrd="0" presId="urn:microsoft.com/office/officeart/2005/8/layout/default"/>
    <dgm:cxn modelId="{AE28CAEF-F091-413E-A0EC-8AC73BA9D5DF}" srcId="{8846A7ED-7EB8-495B-BEA6-B4EDA48B7216}" destId="{14229BAA-2B90-492A-A91E-FEC434894AF0}" srcOrd="0" destOrd="0" parTransId="{6D931171-3B43-4790-AEFB-123B6E14E920}" sibTransId="{338EBEE0-E6C5-4712-943F-A5BA5785BCF6}"/>
    <dgm:cxn modelId="{D2D55EFB-8265-41D6-A374-402D379627BF}" type="presOf" srcId="{D2C8492F-ED7D-4629-ACBD-B9E33C3C940E}" destId="{361BED33-B727-498A-8452-AFB5F51814CF}" srcOrd="0" destOrd="3" presId="urn:microsoft.com/office/officeart/2005/8/layout/default"/>
    <dgm:cxn modelId="{36355486-8787-42BE-BB2C-2A5D0AB55546}" type="presParOf" srcId="{E3F347FF-7C1B-46B8-B451-C01B98F0B313}" destId="{293472FE-CF26-4DEE-8083-6328817882E1}" srcOrd="0" destOrd="0" presId="urn:microsoft.com/office/officeart/2005/8/layout/default"/>
    <dgm:cxn modelId="{7AED3E4C-906B-4814-8DA6-CB1CFD9A8DAB}" type="presParOf" srcId="{E3F347FF-7C1B-46B8-B451-C01B98F0B313}" destId="{78F27AD1-487B-472C-97BC-1933E29CB2FC}" srcOrd="1" destOrd="0" presId="urn:microsoft.com/office/officeart/2005/8/layout/default"/>
    <dgm:cxn modelId="{01755507-7247-4EE1-A7DE-A504C7155825}" type="presParOf" srcId="{E3F347FF-7C1B-46B8-B451-C01B98F0B313}" destId="{F7CC5F1C-68CC-4272-94B5-00DB29F62AB7}" srcOrd="2" destOrd="0" presId="urn:microsoft.com/office/officeart/2005/8/layout/default"/>
    <dgm:cxn modelId="{1E0189C9-F4D8-4E2C-8B87-E2DE004064B2}" type="presParOf" srcId="{E3F347FF-7C1B-46B8-B451-C01B98F0B313}" destId="{5D182C0A-47C2-4A1C-B6F0-3A837E5D32E1}" srcOrd="3" destOrd="0" presId="urn:microsoft.com/office/officeart/2005/8/layout/default"/>
    <dgm:cxn modelId="{A716C42A-5B01-46D8-B695-D105FB14CA09}" type="presParOf" srcId="{E3F347FF-7C1B-46B8-B451-C01B98F0B313}" destId="{782A317B-9CD8-4B09-889C-4A7C6D9FAB19}" srcOrd="4" destOrd="0" presId="urn:microsoft.com/office/officeart/2005/8/layout/default"/>
    <dgm:cxn modelId="{29A2FB24-98F4-4AEE-872B-3ECAAF961B50}" type="presParOf" srcId="{E3F347FF-7C1B-46B8-B451-C01B98F0B313}" destId="{8D436B2F-0447-42D9-979B-1111981DD6D5}" srcOrd="5" destOrd="0" presId="urn:microsoft.com/office/officeart/2005/8/layout/default"/>
    <dgm:cxn modelId="{EB969104-E1BD-4F99-A4CC-7158F7DCF0B7}" type="presParOf" srcId="{E3F347FF-7C1B-46B8-B451-C01B98F0B313}" destId="{361BED33-B727-498A-8452-AFB5F51814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72FE-CF26-4DEE-8083-6328817882E1}">
      <dsp:nvSpPr>
        <dsp:cNvPr id="0" name=""/>
        <dsp:cNvSpPr/>
      </dsp:nvSpPr>
      <dsp:spPr>
        <a:xfrm>
          <a:off x="117756" y="1117"/>
          <a:ext cx="3178417" cy="1907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Hard Pure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natural sciences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err="1"/>
            <a:t>eg</a:t>
          </a:r>
          <a:r>
            <a:rPr lang="en-GB" sz="2000" kern="1200"/>
            <a:t>, physics, maths</a:t>
          </a:r>
        </a:p>
      </dsp:txBody>
      <dsp:txXfrm>
        <a:off x="117756" y="1117"/>
        <a:ext cx="3178417" cy="1907050"/>
      </dsp:txXfrm>
    </dsp:sp>
    <dsp:sp modelId="{F7CC5F1C-68CC-4272-94B5-00DB29F62AB7}">
      <dsp:nvSpPr>
        <dsp:cNvPr id="0" name=""/>
        <dsp:cNvSpPr/>
      </dsp:nvSpPr>
      <dsp:spPr>
        <a:xfrm>
          <a:off x="3614016" y="1117"/>
          <a:ext cx="3178417" cy="1907050"/>
        </a:xfrm>
        <a:prstGeom prst="rect">
          <a:avLst/>
        </a:prstGeom>
        <a:solidFill>
          <a:schemeClr val="accent5">
            <a:hueOff val="670715"/>
            <a:satOff val="0"/>
            <a:lumOff val="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Soft Pure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humanities &amp; social sciences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err="1"/>
            <a:t>eg</a:t>
          </a:r>
          <a:r>
            <a:rPr lang="en-GB" sz="2000" kern="1200"/>
            <a:t>, history &amp; anthropology</a:t>
          </a:r>
        </a:p>
      </dsp:txBody>
      <dsp:txXfrm>
        <a:off x="3614016" y="1117"/>
        <a:ext cx="3178417" cy="1907050"/>
      </dsp:txXfrm>
    </dsp:sp>
    <dsp:sp modelId="{782A317B-9CD8-4B09-889C-4A7C6D9FAB19}">
      <dsp:nvSpPr>
        <dsp:cNvPr id="0" name=""/>
        <dsp:cNvSpPr/>
      </dsp:nvSpPr>
      <dsp:spPr>
        <a:xfrm>
          <a:off x="117756" y="2226009"/>
          <a:ext cx="3178417" cy="1907050"/>
        </a:xfrm>
        <a:prstGeom prst="rect">
          <a:avLst/>
        </a:prstGeom>
        <a:solidFill>
          <a:schemeClr val="accent5">
            <a:hueOff val="1341431"/>
            <a:satOff val="0"/>
            <a:lumOff val="65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Hard Applied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science-based professions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eg</a:t>
          </a:r>
          <a:r>
            <a:rPr lang="en-GB" sz="2000" kern="1200" dirty="0"/>
            <a:t>, mechanical engineering</a:t>
          </a:r>
        </a:p>
      </dsp:txBody>
      <dsp:txXfrm>
        <a:off x="117756" y="2226009"/>
        <a:ext cx="3178417" cy="1907050"/>
      </dsp:txXfrm>
    </dsp:sp>
    <dsp:sp modelId="{361BED33-B727-498A-8452-AFB5F51814CF}">
      <dsp:nvSpPr>
        <dsp:cNvPr id="0" name=""/>
        <dsp:cNvSpPr/>
      </dsp:nvSpPr>
      <dsp:spPr>
        <a:xfrm>
          <a:off x="3614016" y="2226009"/>
          <a:ext cx="3178417" cy="1907050"/>
        </a:xfrm>
        <a:prstGeom prst="rect">
          <a:avLst/>
        </a:prstGeom>
        <a:solidFill>
          <a:schemeClr val="accent5">
            <a:hueOff val="2012146"/>
            <a:satOff val="0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Soft Applied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social professions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err="1"/>
            <a:t>eg</a:t>
          </a:r>
          <a:r>
            <a:rPr lang="en-GB" sz="2000" kern="1200"/>
            <a:t>, education,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/>
        </a:p>
      </dsp:txBody>
      <dsp:txXfrm>
        <a:off x="3614016" y="2226009"/>
        <a:ext cx="3178417" cy="190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72FE-CF26-4DEE-8083-6328817882E1}">
      <dsp:nvSpPr>
        <dsp:cNvPr id="0" name=""/>
        <dsp:cNvSpPr/>
      </dsp:nvSpPr>
      <dsp:spPr>
        <a:xfrm>
          <a:off x="125814" y="289"/>
          <a:ext cx="2353955" cy="1412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Hard Pure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natural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physics, maths</a:t>
          </a:r>
        </a:p>
      </dsp:txBody>
      <dsp:txXfrm>
        <a:off x="125814" y="289"/>
        <a:ext cx="2353955" cy="1412373"/>
      </dsp:txXfrm>
    </dsp:sp>
    <dsp:sp modelId="{F7CC5F1C-68CC-4272-94B5-00DB29F62AB7}">
      <dsp:nvSpPr>
        <dsp:cNvPr id="0" name=""/>
        <dsp:cNvSpPr/>
      </dsp:nvSpPr>
      <dsp:spPr>
        <a:xfrm>
          <a:off x="2715166" y="289"/>
          <a:ext cx="2353955" cy="1412373"/>
        </a:xfrm>
        <a:prstGeom prst="rect">
          <a:avLst/>
        </a:prstGeom>
        <a:solidFill>
          <a:schemeClr val="accent5">
            <a:hueOff val="670715"/>
            <a:satOff val="0"/>
            <a:lumOff val="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Soft Pure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humanities &amp; social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history &amp; anthropology</a:t>
          </a:r>
        </a:p>
      </dsp:txBody>
      <dsp:txXfrm>
        <a:off x="2715166" y="289"/>
        <a:ext cx="2353955" cy="1412373"/>
      </dsp:txXfrm>
    </dsp:sp>
    <dsp:sp modelId="{782A317B-9CD8-4B09-889C-4A7C6D9FAB19}">
      <dsp:nvSpPr>
        <dsp:cNvPr id="0" name=""/>
        <dsp:cNvSpPr/>
      </dsp:nvSpPr>
      <dsp:spPr>
        <a:xfrm>
          <a:off x="125814" y="1648058"/>
          <a:ext cx="2353955" cy="1412373"/>
        </a:xfrm>
        <a:prstGeom prst="rect">
          <a:avLst/>
        </a:prstGeom>
        <a:solidFill>
          <a:schemeClr val="accent5">
            <a:hueOff val="1341431"/>
            <a:satOff val="0"/>
            <a:lumOff val="65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Hard Applied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science-based professions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mechanical engineering</a:t>
          </a:r>
        </a:p>
      </dsp:txBody>
      <dsp:txXfrm>
        <a:off x="125814" y="1648058"/>
        <a:ext cx="2353955" cy="1412373"/>
      </dsp:txXfrm>
    </dsp:sp>
    <dsp:sp modelId="{361BED33-B727-498A-8452-AFB5F51814CF}">
      <dsp:nvSpPr>
        <dsp:cNvPr id="0" name=""/>
        <dsp:cNvSpPr/>
      </dsp:nvSpPr>
      <dsp:spPr>
        <a:xfrm>
          <a:off x="2715166" y="1648058"/>
          <a:ext cx="2353955" cy="1412373"/>
        </a:xfrm>
        <a:prstGeom prst="rect">
          <a:avLst/>
        </a:prstGeom>
        <a:solidFill>
          <a:schemeClr val="accent5">
            <a:hueOff val="2012146"/>
            <a:satOff val="0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Soft Applied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social professions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education,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2715166" y="1648058"/>
        <a:ext cx="2353955" cy="141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0CBB-D972-D444-8592-B23A7758CEF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49CD-7E1B-C543-B23F-34FDB672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Introduce self – Senior Lecturer English for Academic Purposes – King’s Foundations – Mumtaz </a:t>
            </a:r>
          </a:p>
          <a:p>
            <a:r>
              <a:rPr lang="en-US" dirty="0">
                <a:cs typeface="Calibri"/>
              </a:rPr>
              <a:t>John invited us to speak today because we’ve been working with him to create a writing support sessions for his Chinese PG Financial Mathematics students – to help them write their dissertation.</a:t>
            </a:r>
          </a:p>
          <a:p>
            <a:r>
              <a:rPr lang="en-US" dirty="0">
                <a:cs typeface="Calibri"/>
              </a:rPr>
              <a:t>When we started working together, we realized that their perceptions of the situation / the problem was quite different from our own, even though we had the same ultimate goal of helping/supporting these students</a:t>
            </a:r>
          </a:p>
          <a:p>
            <a:r>
              <a:rPr lang="en-US" dirty="0">
                <a:cs typeface="Calibri"/>
              </a:rPr>
              <a:t>So today we’d like to talk about our perspective as EAP tutors on how we can support students with academic language and skills, how we worked together with colleagues from a very different subject discipline, and the impact of our work in terms of student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guys are the ones who advise hedge fund managers (doing the maths in the background)</a:t>
            </a:r>
          </a:p>
          <a:p>
            <a:r>
              <a:rPr lang="en-GB"/>
              <a:t>Here’s what they study – not lot of writing except</a:t>
            </a:r>
          </a:p>
          <a:p>
            <a:r>
              <a:rPr lang="en-GB"/>
              <a:t>Here’s what a bit of that coursework looks like</a:t>
            </a:r>
          </a:p>
          <a:p>
            <a:r>
              <a:rPr lang="en-GB"/>
              <a:t>From working with them – more than just a difference in content that defined/separated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we’ve said – can’t separate language from content – implies EAP practitioners have to be prepared to engage with different subject content</a:t>
            </a:r>
          </a:p>
          <a:p>
            <a:r>
              <a:rPr lang="en-GB" dirty="0"/>
              <a:t>Ok with humanities, social sciences</a:t>
            </a:r>
          </a:p>
          <a:p>
            <a:r>
              <a:rPr lang="en-GB" dirty="0"/>
              <a:t>Daunting with STEM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Becher seminal work on tribes &amp; territories provides a useful framework for understanding these differences </a:t>
            </a:r>
          </a:p>
          <a:p>
            <a:r>
              <a:rPr lang="en-GB" dirty="0"/>
              <a:t>Draws on </a:t>
            </a:r>
            <a:r>
              <a:rPr lang="en-GB" dirty="0" err="1"/>
              <a:t>Biglan</a:t>
            </a:r>
            <a:r>
              <a:rPr lang="en-GB" dirty="0"/>
              <a:t> – divided academic disciplines within HE into 4 categories</a:t>
            </a:r>
            <a:endParaRPr lang="en-GB" dirty="0">
              <a:cs typeface="Calibri"/>
            </a:endParaRPr>
          </a:p>
          <a:p>
            <a:r>
              <a:rPr lang="en-GB" dirty="0"/>
              <a:t>Much discussed recently that EAP practitioners don’t really fit</a:t>
            </a:r>
            <a:endParaRPr lang="en-GB" dirty="0">
              <a:cs typeface="Calibri"/>
            </a:endParaRPr>
          </a:p>
          <a:p>
            <a:r>
              <a:rPr lang="en-GB" dirty="0"/>
              <a:t>But as EAP scholars/researchers – we are definitely here – polar opposites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Becher developed </a:t>
            </a:r>
            <a:r>
              <a:rPr lang="en-GB" dirty="0" err="1"/>
              <a:t>Biglan’s</a:t>
            </a:r>
            <a:r>
              <a:rPr lang="en-GB" dirty="0"/>
              <a:t> framework further through researching different disciplines – takes beyond content – nature of knowledge &amp; disciplinary culture – epistemological &amp; cultural differences</a:t>
            </a:r>
          </a:p>
          <a:p>
            <a:r>
              <a:rPr lang="en-GB" dirty="0"/>
              <a:t>Of course this is old, and has been critiqued as ‘over-essentialist’ particularly by postcolonial writers – </a:t>
            </a:r>
            <a:r>
              <a:rPr lang="en-GB" dirty="0" err="1"/>
              <a:t>stll</a:t>
            </a:r>
            <a:r>
              <a:rPr lang="en-GB" dirty="0"/>
              <a:t> useful in understanding the different perspectives we encounter when working with colleagues from different faculties – and goes some way to explain the differing perspectives we had over the Chinese students in PGT and what they were struggling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First meeting – B </a:t>
            </a:r>
            <a:r>
              <a:rPr lang="en-GB" err="1"/>
              <a:t>B</a:t>
            </a:r>
            <a:r>
              <a:rPr lang="en-GB"/>
              <a:t> talks about – classic example</a:t>
            </a:r>
          </a:p>
          <a:p>
            <a:r>
              <a:rPr lang="en-GB"/>
              <a:t>We challenged and al parties exercised principled pragmatism</a:t>
            </a:r>
          </a:p>
          <a:p>
            <a:r>
              <a:rPr lang="en-GB"/>
              <a:t>Agreed on an intervention</a:t>
            </a:r>
          </a:p>
          <a:p>
            <a:r>
              <a:rPr lang="en-GB"/>
              <a:t>I would develop and teach the Term 1 sessions, and Mumtaz would take Term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First meeting – B </a:t>
            </a:r>
            <a:r>
              <a:rPr lang="en-GB" err="1"/>
              <a:t>B</a:t>
            </a:r>
            <a:r>
              <a:rPr lang="en-GB"/>
              <a:t> talks about – classic example</a:t>
            </a:r>
          </a:p>
          <a:p>
            <a:r>
              <a:rPr lang="en-GB"/>
              <a:t>We challenged and al parties exercised principled pragmatism</a:t>
            </a:r>
          </a:p>
          <a:p>
            <a:r>
              <a:rPr lang="en-GB"/>
              <a:t>Agreed on an intervention</a:t>
            </a:r>
          </a:p>
          <a:p>
            <a:r>
              <a:rPr lang="en-GB"/>
              <a:t>I would develop and teach the Term 1 sessions, and Mumtaz would take Term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3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evaluate – collected feedback via a survey</a:t>
            </a:r>
          </a:p>
          <a:p>
            <a:r>
              <a:rPr lang="en-GB"/>
              <a:t>In terms of outcomes – benefits of working with maths experts is really hot on statistics – statistical difference between students who attended workshops and those who didn’t</a:t>
            </a:r>
          </a:p>
          <a:p>
            <a:r>
              <a:rPr lang="en-GB"/>
              <a:t>Readiness to submit – another confidence indicator</a:t>
            </a:r>
          </a:p>
          <a:p>
            <a:r>
              <a:rPr lang="en-GB"/>
              <a:t>Of course – caveats – but still presents v positive picture</a:t>
            </a:r>
          </a:p>
          <a:p>
            <a:r>
              <a:rPr lang="en-GB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9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Tricky at first, a lot of work, felt very positive about end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%20LOGO%20WO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_box_red_485_rg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 Cover slide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5DBA87-7AB9-4144-A17F-43A9C30380F1}"/>
              </a:ext>
            </a:extLst>
          </p:cNvPr>
          <p:cNvGrpSpPr/>
          <p:nvPr userDrawn="1"/>
        </p:nvGrpSpPr>
        <p:grpSpPr>
          <a:xfrm>
            <a:off x="2744511" y="869793"/>
            <a:ext cx="6692677" cy="5118415"/>
            <a:chOff x="1211282" y="869792"/>
            <a:chExt cx="6721435" cy="51184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CAA9C9-0BE4-5F43-B408-44CF4ECDD428}"/>
                </a:ext>
              </a:extLst>
            </p:cNvPr>
            <p:cNvSpPr/>
            <p:nvPr userDrawn="1"/>
          </p:nvSpPr>
          <p:spPr>
            <a:xfrm>
              <a:off x="1211282" y="869792"/>
              <a:ext cx="6721435" cy="5118415"/>
            </a:xfrm>
            <a:prstGeom prst="rect">
              <a:avLst/>
            </a:prstGeom>
            <a:solidFill>
              <a:srgbClr val="E223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5" name="KCL-LOGO-INTERNATIONAL.png">
              <a:extLst>
                <a:ext uri="{FF2B5EF4-FFF2-40B4-BE49-F238E27FC236}">
                  <a16:creationId xmlns:a16="http://schemas.microsoft.com/office/drawing/2014/main" id="{B036F538-478A-B641-903C-F7985F6D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4655" y="1671090"/>
              <a:ext cx="5127602" cy="3554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894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806144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>
              <a:buNone/>
              <a:defRPr/>
            </a:lvl6pPr>
          </a:lstStyle>
          <a:p>
            <a:r>
              <a:rPr lang="en-US"/>
              <a:t>First level bullet point (indent x0)</a:t>
            </a:r>
          </a:p>
          <a:p>
            <a:pPr lvl="3"/>
            <a:r>
              <a:rPr lang="en-US"/>
              <a:t>Second level bullet point (indent x1)</a:t>
            </a:r>
          </a:p>
          <a:p>
            <a:pPr lvl="4"/>
            <a:r>
              <a:rPr lang="en-US"/>
              <a:t>Third level bullet point (indent x2)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27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text and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text and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marL="0" indent="0">
              <a:buNone/>
            </a:pPr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  <a:p>
            <a:pPr lvl="3"/>
            <a:r>
              <a:rPr lang="en-US"/>
              <a:t>Second level bullet point (indent x3)</a:t>
            </a:r>
          </a:p>
          <a:p>
            <a:pPr lvl="4"/>
            <a:r>
              <a:rPr lang="en-US"/>
              <a:t>Third level bullet point (indent x4)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  <a:p>
            <a:pPr lvl="3"/>
            <a:r>
              <a:rPr lang="en-US"/>
              <a:t>Second level bullet point (indent x3)</a:t>
            </a:r>
          </a:p>
          <a:p>
            <a:pPr lvl="4"/>
            <a:r>
              <a:rPr lang="en-US"/>
              <a:t>Third level bullet point (indent x4)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421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Two columns – bullets only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07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/bullets and image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text/bullets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1991"/>
            </a:lvl4pPr>
            <a:lvl5pPr marL="806144" indent="-268715">
              <a:defRPr sz="1991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335667" y="1089025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196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text/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text/bullets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  <a:p>
            <a:pPr lvl="3"/>
            <a:r>
              <a:rPr lang="en-US"/>
              <a:t>Second level bullet point (indent x3)</a:t>
            </a:r>
          </a:p>
          <a:p>
            <a:pPr lvl="4"/>
            <a:r>
              <a:rPr lang="en-US"/>
              <a:t>Third level bullet point (indent x4)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80001" y="1088356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38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lang="en-GB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35667" y="1089025"/>
            <a:ext cx="5376333" cy="486092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638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Two columns – 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2pPr>
            <a:lvl3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3pPr>
            <a:lvl4pPr marL="268714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4pPr>
            <a:lvl5pPr marL="537429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5pPr>
            <a:lvl6pPr marL="2286000" indent="0">
              <a:buNone/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01" y="1088356"/>
            <a:ext cx="5376333" cy="486092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348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x1 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Picture x1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34C904-740B-E84D-B324-36B6DE7B2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049338"/>
            <a:ext cx="11233150" cy="475879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29D345-CF89-564D-B6D0-39BB56CB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63" y="5949280"/>
            <a:ext cx="11280263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3188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4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2" y="1088720"/>
            <a:ext cx="5496000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2" y="3519000"/>
            <a:ext cx="5496000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6215999" y="1088720"/>
            <a:ext cx="5499043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6215999" y="3519000"/>
            <a:ext cx="5499043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Picture x4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169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6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3" y="1088720"/>
            <a:ext cx="3600028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3" y="3519000"/>
            <a:ext cx="3600028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8111970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8111970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Picture x6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4295986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4295986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287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10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37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ea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67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86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ky blue">
    <p:bg>
      <p:bgPr>
        <a:solidFill>
          <a:srgbClr val="99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05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D64C56-7BE9-5D41-824D-0319FFA6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23" y="3420000"/>
            <a:ext cx="11231999" cy="25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>
                <a:solidFill>
                  <a:schemeClr val="bg1"/>
                </a:solidFill>
              </a:rPr>
              <a:t>Contact details/for more information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Contact details 1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Contact details 2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Contact details 3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+44 (0)20 7848 XXXX</a:t>
            </a:r>
            <a:br>
              <a:rPr lang="en-GB">
                <a:solidFill>
                  <a:schemeClr val="bg1"/>
                </a:solidFill>
              </a:rPr>
            </a:br>
            <a:r>
              <a:rPr lang="en-GB" err="1">
                <a:solidFill>
                  <a:schemeClr val="bg1"/>
                </a:solidFill>
              </a:rPr>
              <a:t>xxxx@kcl.ac.uk</a:t>
            </a:r>
            <a:br>
              <a:rPr lang="en-GB">
                <a:solidFill>
                  <a:schemeClr val="bg1"/>
                </a:solidFill>
              </a:rPr>
            </a:br>
            <a:r>
              <a:rPr lang="en-GB" err="1">
                <a:solidFill>
                  <a:schemeClr val="bg1"/>
                </a:solidFill>
              </a:rPr>
              <a:t>www.kcl.ac.uk</a:t>
            </a:r>
            <a:r>
              <a:rPr lang="en-GB">
                <a:solidFill>
                  <a:schemeClr val="bg1"/>
                </a:solidFill>
              </a:rPr>
              <a:t>/</a:t>
            </a:r>
            <a:r>
              <a:rPr lang="en-GB" err="1">
                <a:solidFill>
                  <a:schemeClr val="bg1"/>
                </a:solidFill>
              </a:rPr>
              <a:t>xxxx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23" y="2184934"/>
            <a:ext cx="7662972" cy="1053665"/>
          </a:xfrm>
        </p:spPr>
        <p:txBody>
          <a:bodyPr anchor="b" anchorCtr="0">
            <a:normAutofit/>
          </a:bodyPr>
          <a:lstStyle>
            <a:lvl1pPr>
              <a:defRPr sz="45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489316" y="1"/>
            <a:ext cx="1702684" cy="1303021"/>
            <a:chOff x="7949775" y="1"/>
            <a:chExt cx="1194225" cy="91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9" name="KCL-LOGO-UK-1.png"/>
            <p:cNvPicPr>
              <a:picLocks noChangeAspect="1"/>
            </p:cNvPicPr>
            <p:nvPr userDrawn="1"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2F5BC61-7D93-C442-AAE8-F327F7EC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23" y="6121401"/>
            <a:ext cx="11231999" cy="380749"/>
          </a:xfr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latin typeface="Kings Caslon Text" panose="02000503000000020003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lang="en-US" sz="1600">
                <a:latin typeface="Georgia" panose="02040502050405020303" pitchFamily="18" charset="0"/>
              </a:rPr>
              <a:t>© 2020 King’s College London. All rights reserved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305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80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>
            <a:noAutofit/>
          </a:bodyPr>
          <a:lstStyle>
            <a:lvl1pPr>
              <a:defRPr sz="2000"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5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72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65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186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15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91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54" r:id="rId2"/>
    <p:sldLayoutId id="2147483758" r:id="rId3"/>
    <p:sldLayoutId id="2147483755" r:id="rId4"/>
    <p:sldLayoutId id="2147483759" r:id="rId5"/>
    <p:sldLayoutId id="2147483756" r:id="rId6"/>
    <p:sldLayoutId id="2147483760" r:id="rId7"/>
    <p:sldLayoutId id="2147483757" r:id="rId8"/>
    <p:sldLayoutId id="2147483761" r:id="rId9"/>
    <p:sldLayoutId id="2147483734" r:id="rId10"/>
    <p:sldLayoutId id="2147483725" r:id="rId11"/>
    <p:sldLayoutId id="2147483753" r:id="rId12"/>
    <p:sldLayoutId id="2147483732" r:id="rId13"/>
    <p:sldLayoutId id="2147483733" r:id="rId14"/>
    <p:sldLayoutId id="2147483751" r:id="rId15"/>
    <p:sldLayoutId id="2147483752" r:id="rId16"/>
    <p:sldLayoutId id="2147483750" r:id="rId17"/>
    <p:sldLayoutId id="2147483729" r:id="rId18"/>
    <p:sldLayoutId id="2147483728" r:id="rId19"/>
    <p:sldLayoutId id="2147483667" r:id="rId20"/>
    <p:sldLayoutId id="2147483668" r:id="rId21"/>
    <p:sldLayoutId id="2147483669" r:id="rId22"/>
    <p:sldLayoutId id="2147483670" r:id="rId23"/>
    <p:sldLayoutId id="2147483745" r:id="rId24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A2D50"/>
          </a:solidFill>
          <a:latin typeface="KingsBureauGrot ThreeSeven" panose="02000506040000020004" pitchFamily="2" charset="0"/>
          <a:ea typeface="+mj-ea"/>
          <a:cs typeface="KingsBureauGrot ThreeSeven" panose="02000506040000020004" pitchFamily="2" charset="0"/>
        </a:defRPr>
      </a:lvl1pPr>
    </p:titleStyle>
    <p:bodyStyle>
      <a:lvl1pPr marL="26987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1pPr>
      <a:lvl2pPr marL="53975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2pPr>
      <a:lvl3pPr marL="80962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3pPr>
      <a:lvl4pPr marL="107950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4pPr>
      <a:lvl5pPr marL="1341438" indent="-261938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efap.org/blog/what-is-ea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54F-4B9F-8344-9A9C-7E33B7BF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43" y="1053934"/>
            <a:ext cx="3551068" cy="29538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KingsBureauGrot ThreeSeven"/>
                <a:cs typeface="Calibri"/>
              </a:rPr>
              <a:t>A tale of two tribes: Developing the writing skills of international financial mathematics students</a:t>
            </a:r>
            <a:endParaRPr lang="en-US" dirty="0">
              <a:cs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A18540-C163-BE87-6806-E2236D868B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6743" y="5560226"/>
            <a:ext cx="3551067" cy="1139154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Mumtaz Ayub &amp; Suzie Coates</a:t>
            </a:r>
          </a:p>
          <a:p>
            <a:pPr marL="0" indent="0">
              <a:buNone/>
            </a:pPr>
            <a:r>
              <a:rPr lang="en-GB"/>
              <a:t>King’s Foundations</a:t>
            </a:r>
          </a:p>
          <a:p>
            <a:pPr marL="0" indent="0">
              <a:buNone/>
            </a:pPr>
            <a:r>
              <a:rPr lang="en-GB"/>
              <a:t>King’s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9318867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0">
                <a:solidFill>
                  <a:srgbClr val="002060"/>
                </a:solidFill>
                <a:latin typeface="Arial"/>
                <a:cs typeface="Arial"/>
              </a:rPr>
              <a:t>Now, I was equipped to understand the text to a degree and was able to </a:t>
            </a: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ask questions.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I looked at his writing, which taught me what makes a maths story. 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I explained my understanding of the good example. 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Hedging Beyond Black-Scholes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He corrected me and answered my questions about his assessment of the text.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Iterative and multi modal, leading to materials development. </a:t>
            </a:r>
            <a:endParaRPr lang="en-GB" b="0">
              <a:solidFill>
                <a:srgbClr val="000000"/>
              </a:solidFill>
              <a:latin typeface="Kings Caslon Tex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Also, I was modelling our process to John. </a:t>
            </a: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179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the writing support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844568"/>
            <a:ext cx="5376000" cy="586814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 feedback: Survey data</a:t>
            </a:r>
          </a:p>
          <a:p>
            <a:pPr marL="0" indent="0">
              <a:buNone/>
            </a:pPr>
            <a:endParaRPr lang="en-GB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  <a:p>
            <a:pPr marL="0" indent="0">
              <a:buNone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Students agreed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had made them more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in writing dissertation (89%)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had helped them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 the material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being taught on their course (89%)</a:t>
            </a:r>
          </a:p>
          <a:p>
            <a:endParaRPr lang="en-GB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Qualitative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usefulness of analysing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understanding expectations of language &amp;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clarity of the sessions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4A236-9BF4-2B12-CECD-F584F4978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416" y="839046"/>
            <a:ext cx="5489056" cy="58736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Student outcomes</a:t>
            </a:r>
          </a:p>
          <a:p>
            <a:endParaRPr lang="en-GB" sz="13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Coursework &amp; Dissertation marks: </a:t>
            </a:r>
          </a:p>
          <a:p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Students with Chinese name who attended writing workshops achieved 10% higher scores than those who didn’t. (NB. no correlation with diagnostic test scores.)</a:t>
            </a:r>
          </a:p>
          <a:p>
            <a:endParaRPr lang="en-GB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Readiness to submit: </a:t>
            </a:r>
          </a:p>
          <a:p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85% of students who attended writing workshops submitted their dissertation within first 12 months of programme compared to 52% who didn’t attend.</a:t>
            </a:r>
          </a:p>
          <a:p>
            <a:endParaRPr lang="en-GB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0">
                <a:latin typeface="Arial" panose="020B0604020202020204" pitchFamily="34" charset="0"/>
                <a:cs typeface="Arial" panose="020B0604020202020204" pitchFamily="34" charset="0"/>
              </a:rPr>
              <a:t>Caveats/Limitations: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0">
                <a:latin typeface="Arial" panose="020B0604020202020204" pitchFamily="34" charset="0"/>
                <a:cs typeface="Arial" panose="020B0604020202020204" pitchFamily="34" charset="0"/>
              </a:rPr>
              <a:t>small sample size (33)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0">
                <a:latin typeface="Arial" panose="020B0604020202020204" pitchFamily="34" charset="0"/>
                <a:cs typeface="Arial" panose="020B0604020202020204" pitchFamily="34" charset="0"/>
              </a:rPr>
              <a:t>not true experimental design (self-selection to writing workshops)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0">
                <a:latin typeface="Arial" panose="020B0604020202020204" pitchFamily="34" charset="0"/>
                <a:cs typeface="Arial" panose="020B0604020202020204" pitchFamily="34" charset="0"/>
              </a:rPr>
              <a:t>other factors (time in UK, immersion) </a:t>
            </a:r>
          </a:p>
          <a:p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90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 on race, diversity and the hidden curriculum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history of d</a:t>
            </a:r>
            <a:r>
              <a:rPr lang="en-GB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efining the other. 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Decolonising our classrooms. 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is more than skin deep. 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mindful of our assumptions.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24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98098"/>
            <a:ext cx="11232000" cy="531158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Becher, T. (1989). 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Academic Tribes and Territories 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Milton Keynes, Open University Press.</a:t>
            </a:r>
          </a:p>
          <a:p>
            <a:pPr marL="0" indent="0">
              <a:buNone/>
            </a:pPr>
            <a:endParaRPr lang="en-GB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Becher, T. (1994). The significance of disciplinary differences.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Studies in Higher education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(2), 151-161.</a:t>
            </a:r>
          </a:p>
          <a:p>
            <a:pPr marL="0" indent="0">
              <a:buNone/>
            </a:pPr>
            <a:endParaRPr lang="en-GB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Biglan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A. (1973). The characteristics of subject matter in different academic areas.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Journal of applied Psychology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57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(3), 195.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Cumming, A. (2013). Multiple dimensions of academic language and literacy development. </a:t>
            </a:r>
            <a:r>
              <a:rPr lang="en-GB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Learning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63(1), 130–152.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Gillett, A. (2012). What is EAP? </a:t>
            </a:r>
            <a:r>
              <a:rPr lang="en-GB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English for Academic Purposes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3"/>
              </a:rPr>
              <a:t>What is EAP? | Using English for Academic Purposes (uefap.org)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12/06/2024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584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B7BBB-BDEE-0645-B9B4-BC16FFC45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623" y="4470934"/>
            <a:ext cx="7662972" cy="1053665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C564-6F13-C445-8717-625C811FE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© 2020 King’s College London. All rights reserved</a:t>
            </a:r>
          </a:p>
          <a:p>
            <a:pPr lvl="0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03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A94E-9F2F-0DB1-B56A-3EADFC80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ingsBureauGrot ThreeSeven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5410-617F-3224-3030-5BEE24B02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1088721"/>
            <a:ext cx="5616000" cy="48605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English for Academic Purposes &amp; Academic Literacy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Different tribes, different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impact of the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80BF4E-D517-99DE-F7F5-566C82FF62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1432"/>
          <a:stretch/>
        </p:blipFill>
        <p:spPr>
          <a:xfrm>
            <a:off x="6096000" y="1954306"/>
            <a:ext cx="568090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3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context: PGT Financial Mathematics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1103664"/>
            <a:ext cx="5376000" cy="486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8B9B79-4A67-0137-B040-4DF09B9B4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1"/>
          <a:stretch/>
        </p:blipFill>
        <p:spPr>
          <a:xfrm>
            <a:off x="480000" y="1103664"/>
            <a:ext cx="4045347" cy="2059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FA5493-858F-747F-FFB0-A7F961FD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0" y="3281236"/>
            <a:ext cx="1755800" cy="475529"/>
          </a:xfrm>
          <a:prstGeom prst="rect">
            <a:avLst/>
          </a:prstGeom>
        </p:spPr>
      </p:pic>
      <p:pic>
        <p:nvPicPr>
          <p:cNvPr id="19" name="Picture 18" descr="A screenshot of a screen&#10;&#10;Description automatically generated">
            <a:extLst>
              <a:ext uri="{FF2B5EF4-FFF2-40B4-BE49-F238E27FC236}">
                <a16:creationId xmlns:a16="http://schemas.microsoft.com/office/drawing/2014/main" id="{F47C15D9-1798-0CC4-54AF-93E2E972AC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66" r="11512" b="57805"/>
          <a:stretch/>
        </p:blipFill>
        <p:spPr bwMode="auto">
          <a:xfrm>
            <a:off x="480000" y="3749979"/>
            <a:ext cx="4679829" cy="1863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C07856-4425-070D-C016-95AFA96321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500"/>
          <a:stretch/>
        </p:blipFill>
        <p:spPr>
          <a:xfrm>
            <a:off x="480000" y="5613250"/>
            <a:ext cx="4679829" cy="9225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58CF0D-8AB1-B1B8-A29E-D3A3897D53A4}"/>
              </a:ext>
            </a:extLst>
          </p:cNvPr>
          <p:cNvSpPr/>
          <p:nvPr/>
        </p:nvSpPr>
        <p:spPr>
          <a:xfrm>
            <a:off x="359018" y="2588983"/>
            <a:ext cx="4287309" cy="626711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F0D6B3-4AD1-F34D-F2F2-A6FB2C10280E}"/>
              </a:ext>
            </a:extLst>
          </p:cNvPr>
          <p:cNvSpPr/>
          <p:nvPr/>
        </p:nvSpPr>
        <p:spPr>
          <a:xfrm>
            <a:off x="307285" y="5520824"/>
            <a:ext cx="5059273" cy="626711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E78F3B-E762-B364-48B6-2C10003C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6981" y="1088721"/>
            <a:ext cx="5907733" cy="486056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Majority of students from China (69% in 2022/23)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External examiner commented on the quality of English in student dissertations, even questioning whether students may have cheated to meet the English requirements.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Chinese-speaking students tended to speak to each other in Chinese, while other international students tended to mix more widely.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Chinese-speaking students didn’t appear to understand when lecturer asked questions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7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A94E-9F2F-0DB1-B56A-3EADFC80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ingsBureauGrot ThreeSeven"/>
              </a:rPr>
              <a:t>English for Academic Purposes (EAP) &amp; Academic Literacy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5410-617F-3224-3030-5BEE24B02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1088720"/>
            <a:ext cx="5376000" cy="5589279"/>
          </a:xfrm>
        </p:spPr>
        <p:txBody>
          <a:bodyPr>
            <a:normAutofit/>
          </a:bodyPr>
          <a:lstStyle/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EAP: </a:t>
            </a:r>
            <a:r>
              <a:rPr lang="en-GB" b="0" i="1" dirty="0">
                <a:latin typeface="Arial" panose="020B0604020202020204" pitchFamily="34" charset="0"/>
                <a:cs typeface="Arial" panose="020B0604020202020204" pitchFamily="34" charset="0"/>
              </a:rPr>
              <a:t>‘the language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and associated practices </a:t>
            </a:r>
            <a:r>
              <a:rPr lang="en-GB" b="0" i="1" dirty="0">
                <a:latin typeface="Arial" panose="020B0604020202020204" pitchFamily="34" charset="0"/>
                <a:cs typeface="Arial" panose="020B0604020202020204" pitchFamily="34" charset="0"/>
              </a:rPr>
              <a:t>that people need in order to undertake study or work in English medium higher education.’ (Gillet, 2012)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Academic literacy: ability to navigate, interpret, and produce texts.</a:t>
            </a:r>
          </a:p>
          <a:p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‘Multi-dimensional, encompassing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linguistic, cognitive &amp; sociocultural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 practices’ (Cumming 2013)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&gt; Relationship between language and content 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&gt; Acculturation is key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D1963-B94C-F3C7-B5DB-A9597EE9C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059F7-5599-D985-4573-A51B8166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37" y="1982016"/>
            <a:ext cx="5429963" cy="32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15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disciplines (</a:t>
            </a:r>
            <a:r>
              <a:rPr lang="en-GB" dirty="0" err="1"/>
              <a:t>Biglan</a:t>
            </a:r>
            <a:r>
              <a:rPr lang="en-GB" dirty="0"/>
              <a:t> 1973)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89220"/>
            <a:ext cx="11232000" cy="5768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298A7B-5388-5EC7-AC2D-685BF6298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884375"/>
              </p:ext>
            </p:extLst>
          </p:nvPr>
        </p:nvGraphicFramePr>
        <p:xfrm>
          <a:off x="2640904" y="1634602"/>
          <a:ext cx="6910191" cy="413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8798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Tribes &amp; Territories (Becher 1989, 1994)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89220"/>
            <a:ext cx="11232000" cy="5768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298A7B-5388-5EC7-AC2D-685BF6298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850439"/>
              </p:ext>
            </p:extLst>
          </p:nvPr>
        </p:nvGraphicFramePr>
        <p:xfrm>
          <a:off x="3498531" y="1898638"/>
          <a:ext cx="5194937" cy="3060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E4C2762-1D0E-7BAC-73A4-48DE9B471947}"/>
              </a:ext>
            </a:extLst>
          </p:cNvPr>
          <p:cNvSpPr/>
          <p:nvPr/>
        </p:nvSpPr>
        <p:spPr>
          <a:xfrm>
            <a:off x="603056" y="1185197"/>
            <a:ext cx="2521258" cy="4894385"/>
          </a:xfrm>
          <a:prstGeom prst="wedgeRectCallout">
            <a:avLst>
              <a:gd name="adj1" fmla="val 75862"/>
              <a:gd name="adj2" fmla="val -2515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knowledge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cumulative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atomistic 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concerned with universals, quantities &amp; simplification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resulting in discovery/explanation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disciplinary culture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competitive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politically well-organised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task-oriented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A8BBAD9-F231-698F-00D1-4E5C33516031}"/>
              </a:ext>
            </a:extLst>
          </p:cNvPr>
          <p:cNvSpPr/>
          <p:nvPr/>
        </p:nvSpPr>
        <p:spPr>
          <a:xfrm>
            <a:off x="9190742" y="1185197"/>
            <a:ext cx="2521258" cy="4894385"/>
          </a:xfrm>
          <a:prstGeom prst="wedgeRectCallout">
            <a:avLst>
              <a:gd name="adj1" fmla="val -75941"/>
              <a:gd name="adj2" fmla="val 10431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knowledge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functional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</a:t>
            </a:r>
            <a:r>
              <a:rPr lang="en-GB" sz="2000" err="1">
                <a:solidFill>
                  <a:schemeClr val="bg1"/>
                </a:solidFill>
                <a:cs typeface="Georgia"/>
              </a:rPr>
              <a:t>utilarian</a:t>
            </a:r>
            <a:r>
              <a:rPr lang="en-GB" sz="2000">
                <a:solidFill>
                  <a:schemeClr val="bg1"/>
                </a:solidFill>
                <a:cs typeface="Georgia"/>
              </a:rPr>
              <a:t> 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concerned with enhancement of professional practice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resulting in protocols/procedures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disciplinary culture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outward-looking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uncertain in status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power-oriented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947087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tribes, different perspectives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 dirty="0">
                <a:latin typeface="KingsBureauGrot ThreeSeven" panose="02000506050000020004" pitchFamily="2" charset="0"/>
                <a:cs typeface="Arial" panose="020B0604020202020204" pitchFamily="34" charset="0"/>
              </a:rPr>
              <a:t>Maths team</a:t>
            </a: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FF0E1-52E8-1E28-071D-4C3574A9B9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EAP team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A0D7CF4-A10B-B05B-86B7-C9E2C5DBF009}"/>
              </a:ext>
            </a:extLst>
          </p:cNvPr>
          <p:cNvSpPr/>
          <p:nvPr/>
        </p:nvSpPr>
        <p:spPr>
          <a:xfrm>
            <a:off x="479982" y="1690785"/>
            <a:ext cx="4597115" cy="634530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They don’t seem to understand anything when I speak to them…they don’t respond…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C6FB833-4B76-A272-CA0B-657499801F99}"/>
              </a:ext>
            </a:extLst>
          </p:cNvPr>
          <p:cNvSpPr/>
          <p:nvPr/>
        </p:nvSpPr>
        <p:spPr>
          <a:xfrm>
            <a:off x="479982" y="2888086"/>
            <a:ext cx="4536155" cy="857433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They speak to each other in Chinese and don’t communicate with other students. They could be struggling with English…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B88D128-B055-6178-9995-3522CD753DEC}"/>
              </a:ext>
            </a:extLst>
          </p:cNvPr>
          <p:cNvSpPr/>
          <p:nvPr/>
        </p:nvSpPr>
        <p:spPr>
          <a:xfrm>
            <a:off x="479984" y="5314751"/>
            <a:ext cx="4536153" cy="634530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They need basic English (they try to be overcomplex with their writing)…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5DC3513-A43A-6F7A-46D6-B50BF11F9040}"/>
              </a:ext>
            </a:extLst>
          </p:cNvPr>
          <p:cNvSpPr/>
          <p:nvPr/>
        </p:nvSpPr>
        <p:spPr>
          <a:xfrm>
            <a:off x="479984" y="4268596"/>
            <a:ext cx="4536154" cy="634530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Their written English is poor quality and not at the required level. They must be cheating at IELTS…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75AF80-CF56-B838-3EBB-2DAC0DCFCDA5}"/>
              </a:ext>
            </a:extLst>
          </p:cNvPr>
          <p:cNvSpPr/>
          <p:nvPr/>
        </p:nvSpPr>
        <p:spPr>
          <a:xfrm>
            <a:off x="6336000" y="1690785"/>
            <a:ext cx="5141167" cy="910372"/>
          </a:xfrm>
          <a:prstGeom prst="wedgeRectCallout">
            <a:avLst>
              <a:gd name="adj1" fmla="val 49793"/>
              <a:gd name="adj2" fmla="val 7089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Perhaps they understand but don’t feel comfortable speaking up as it’s not so common in their home country or they may not want to lose face.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6A54774-FFB0-0C39-CD78-08EB4A792000}"/>
              </a:ext>
            </a:extLst>
          </p:cNvPr>
          <p:cNvSpPr/>
          <p:nvPr/>
        </p:nvSpPr>
        <p:spPr>
          <a:xfrm>
            <a:off x="6336000" y="2944460"/>
            <a:ext cx="5141167" cy="910372"/>
          </a:xfrm>
          <a:prstGeom prst="wedgeRectCallout">
            <a:avLst>
              <a:gd name="adj1" fmla="val 50138"/>
              <a:gd name="adj2" fmla="val 7089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It’s natural for students to speak to each other in their own language. They may lack confidence in spoken English as the focus tends to be on reading &amp; writing in their country.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00BA3C-2B6B-E839-3738-5610C94A5519}"/>
              </a:ext>
            </a:extLst>
          </p:cNvPr>
          <p:cNvSpPr/>
          <p:nvPr/>
        </p:nvSpPr>
        <p:spPr>
          <a:xfrm>
            <a:off x="6336000" y="4198135"/>
            <a:ext cx="5141167" cy="1073143"/>
          </a:xfrm>
          <a:prstGeom prst="wedgeRectCallout">
            <a:avLst>
              <a:gd name="adj1" fmla="val 50311"/>
              <a:gd name="adj2" fmla="val 6980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They probably haven’t cheated, they’ve probably ‘learned how to pass IELTS’. IELTS is very general and doesn’t prepare students with the language or contextual knowledge for studying on this programme.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C8DCB8A-D27D-7178-4616-BF6E026633A9}"/>
              </a:ext>
            </a:extLst>
          </p:cNvPr>
          <p:cNvSpPr/>
          <p:nvPr/>
        </p:nvSpPr>
        <p:spPr>
          <a:xfrm>
            <a:off x="6335999" y="5614581"/>
            <a:ext cx="5141167" cy="910372"/>
          </a:xfrm>
          <a:prstGeom prst="wedgeRectCallout">
            <a:avLst>
              <a:gd name="adj1" fmla="val 50483"/>
              <a:gd name="adj2" fmla="val 68946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Georgia"/>
              </a:rPr>
              <a:t>They have basic English. Perhaps they think they should write in a complex way because this is expected/valued in their own educational culture.</a:t>
            </a:r>
          </a:p>
        </p:txBody>
      </p:sp>
    </p:spTree>
    <p:extLst>
      <p:ext uri="{BB962C8B-B14F-4D97-AF65-F5344CB8AC3E}">
        <p14:creationId xmlns:p14="http://schemas.microsoft.com/office/powerpoint/2010/main" val="655077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writing support programme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19661-381F-31CA-3122-DEF2F7B479EE}"/>
              </a:ext>
            </a:extLst>
          </p:cNvPr>
          <p:cNvSpPr/>
          <p:nvPr/>
        </p:nvSpPr>
        <p:spPr>
          <a:xfrm>
            <a:off x="3814439" y="1164671"/>
            <a:ext cx="4563122" cy="793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dirty="0">
                <a:solidFill>
                  <a:schemeClr val="bg1"/>
                </a:solidFill>
                <a:cs typeface="Georgia"/>
              </a:rPr>
              <a:t>Diagnostic test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cs typeface="Georgia"/>
              </a:rPr>
              <a:t>(co-designed by EAP and FM leads)</a:t>
            </a:r>
            <a:endParaRPr lang="en-GB" sz="1400" dirty="0">
              <a:solidFill>
                <a:schemeClr val="bg1"/>
              </a:solidFill>
              <a:cs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37D2A-7249-FDD0-9113-D1051297B230}"/>
              </a:ext>
            </a:extLst>
          </p:cNvPr>
          <p:cNvSpPr/>
          <p:nvPr/>
        </p:nvSpPr>
        <p:spPr>
          <a:xfrm>
            <a:off x="3836632" y="2594392"/>
            <a:ext cx="4563122" cy="133678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Term 1: </a:t>
            </a:r>
          </a:p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3 x Writing for Maths workshops</a:t>
            </a:r>
          </a:p>
          <a:p>
            <a:pPr algn="ctr"/>
            <a:endParaRPr lang="en-GB" sz="2000">
              <a:solidFill>
                <a:schemeClr val="bg1"/>
              </a:solidFill>
              <a:cs typeface="Georg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1ED7F3-1DC1-99D6-AAB1-E5FEBD3C33E6}"/>
              </a:ext>
            </a:extLst>
          </p:cNvPr>
          <p:cNvSpPr/>
          <p:nvPr/>
        </p:nvSpPr>
        <p:spPr>
          <a:xfrm>
            <a:off x="3795441" y="4234627"/>
            <a:ext cx="4563122" cy="14278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Term 2: </a:t>
            </a:r>
          </a:p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3 x Writing a Maths Dissertation</a:t>
            </a:r>
            <a:endParaRPr lang="en-GB" sz="1400">
              <a:solidFill>
                <a:schemeClr val="bg1"/>
              </a:solidFill>
              <a:cs typeface="Georgi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EF3966-DDAE-24B7-4378-EAB090BE2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" r="13859" b="51202"/>
          <a:stretch/>
        </p:blipFill>
        <p:spPr>
          <a:xfrm>
            <a:off x="3920225" y="3387865"/>
            <a:ext cx="4438338" cy="450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9610A8-568A-C032-E952-EE07958E2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" t="72271" b="2675"/>
          <a:stretch/>
        </p:blipFill>
        <p:spPr>
          <a:xfrm>
            <a:off x="4095519" y="4948564"/>
            <a:ext cx="4045347" cy="516059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2BFD8533-CB89-B6B3-7974-B4E1FEF58011}"/>
              </a:ext>
            </a:extLst>
          </p:cNvPr>
          <p:cNvSpPr/>
          <p:nvPr/>
        </p:nvSpPr>
        <p:spPr>
          <a:xfrm>
            <a:off x="5629920" y="1958016"/>
            <a:ext cx="488273" cy="66134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6D26F7-5F39-F0F3-12E7-B5A4D8B94E89}"/>
              </a:ext>
            </a:extLst>
          </p:cNvPr>
          <p:cNvSpPr/>
          <p:nvPr/>
        </p:nvSpPr>
        <p:spPr>
          <a:xfrm>
            <a:off x="5629920" y="3924300"/>
            <a:ext cx="488273" cy="3103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39669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be 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from a place of confusion. 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 about the topic and the text. 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communication with faculty was not really happening. 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Hence, I went away and studied the topic before meeting John in person.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was, firstly, to gain acceptance in order to allow communication and, then, collaboration. </a:t>
            </a: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307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CL CTEL presentation template_180112">
  <a:themeElements>
    <a:clrScheme name="KCL">
      <a:dk1>
        <a:sysClr val="windowText" lastClr="000000"/>
      </a:dk1>
      <a:lt1>
        <a:sysClr val="window" lastClr="FFFFFF"/>
      </a:lt1>
      <a:dk2>
        <a:srgbClr val="0A2D50"/>
      </a:dk2>
      <a:lt2>
        <a:srgbClr val="CDD7DC"/>
      </a:lt2>
      <a:accent1>
        <a:srgbClr val="E2231A"/>
      </a:accent1>
      <a:accent2>
        <a:srgbClr val="FF5F05"/>
      </a:accent2>
      <a:accent3>
        <a:srgbClr val="F5B90F"/>
      </a:accent3>
      <a:accent4>
        <a:srgbClr val="C8E128"/>
      </a:accent4>
      <a:accent5>
        <a:srgbClr val="009EA0"/>
      </a:accent5>
      <a:accent6>
        <a:srgbClr val="005AD2"/>
      </a:accent6>
      <a:hlink>
        <a:srgbClr val="E2231A"/>
      </a:hlink>
      <a:folHlink>
        <a:srgbClr val="E22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t" anchorCtr="0"/>
      <a:lstStyle>
        <a:defPPr algn="l">
          <a:defRPr sz="1400" b="1" dirty="0" smtClean="0">
            <a:solidFill>
              <a:schemeClr val="tx1"/>
            </a:solidFill>
            <a:cs typeface="Georgi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B5D742EF5E2B48994C55063876FF61" ma:contentTypeVersion="15" ma:contentTypeDescription="Create a new document." ma:contentTypeScope="" ma:versionID="e14d56e83084d59d2077b74994f9bb14">
  <xsd:schema xmlns:xsd="http://www.w3.org/2001/XMLSchema" xmlns:xs="http://www.w3.org/2001/XMLSchema" xmlns:p="http://schemas.microsoft.com/office/2006/metadata/properties" xmlns:ns2="2e5176fd-27d2-4a89-87d1-85cda53945dd" xmlns:ns3="de9316a7-41ce-4681-850d-a5e3658fd4e9" targetNamespace="http://schemas.microsoft.com/office/2006/metadata/properties" ma:root="true" ma:fieldsID="6f67b05e795271032f2bb62950e1dfdd" ns2:_="" ns3:_="">
    <xsd:import namespace="2e5176fd-27d2-4a89-87d1-85cda53945dd"/>
    <xsd:import namespace="de9316a7-41ce-4681-850d-a5e3658fd4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76fd-27d2-4a89-87d1-85cda5394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316a7-41ce-4681-850d-a5e3658fd4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4FFAB-A2D9-4FD5-855F-F65126373F7D}">
  <ds:schemaRefs>
    <ds:schemaRef ds:uri="2e5176fd-27d2-4a89-87d1-85cda53945dd"/>
    <ds:schemaRef ds:uri="de9316a7-41ce-4681-850d-a5e3658fd4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9C8777-C6EC-4528-A529-B1E15BCDF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95B2EC-33B7-470C-B9C3-82CDB555A0B0}">
  <ds:schemaRefs>
    <ds:schemaRef ds:uri="2e5176fd-27d2-4a89-87d1-85cda53945dd"/>
    <ds:schemaRef ds:uri="de9316a7-41ce-4681-850d-a5e3658fd4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1562</Words>
  <Application>Microsoft Office PowerPoint</Application>
  <PresentationFormat>Widescreen</PresentationFormat>
  <Paragraphs>244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Kings Caslon Text</vt:lpstr>
      <vt:lpstr>KingsBureauGrot ThreeSeven</vt:lpstr>
      <vt:lpstr>KCL CTEL presentation template_180112</vt:lpstr>
      <vt:lpstr>A tale of two tribes: Developing the writing skills of international financial mathematics students</vt:lpstr>
      <vt:lpstr>Overview</vt:lpstr>
      <vt:lpstr>The context: PGT Financial Mathematics </vt:lpstr>
      <vt:lpstr>English for Academic Purposes (EAP) &amp; Academic Literacy</vt:lpstr>
      <vt:lpstr>Academic disciplines (Biglan 1973)</vt:lpstr>
      <vt:lpstr>Academic Tribes &amp; Territories (Becher 1989, 1994) </vt:lpstr>
      <vt:lpstr>Different tribes, different perspectives  </vt:lpstr>
      <vt:lpstr>The writing support programme  </vt:lpstr>
      <vt:lpstr>To be accepted</vt:lpstr>
      <vt:lpstr>Collaboration</vt:lpstr>
      <vt:lpstr>Impact of the writing support programme</vt:lpstr>
      <vt:lpstr>Reflections on race, diversity and the hidden curriculum 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Sue</dc:creator>
  <cp:lastModifiedBy>Suzie Coates</cp:lastModifiedBy>
  <cp:revision>1</cp:revision>
  <cp:lastPrinted>2022-10-25T11:00:51Z</cp:lastPrinted>
  <dcterms:created xsi:type="dcterms:W3CDTF">2018-06-13T12:38:06Z</dcterms:created>
  <dcterms:modified xsi:type="dcterms:W3CDTF">2024-06-13T09:33:29Z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0x0101005CB5D742EF5E2B48994C55063876FF61</vt:lpwstr>
  </property>
  <property fmtid="{D5CDD505-2E9C-101B-9397-08002B2CF9AE}" pid="3" name="QAcomplete?">
    <vt:bool>false</vt:bool>
  </property>
</Properties>
</file>